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Helvetica Neue" panose="020B0604020202020204" charset="0"/>
      <p:regular r:id="rId23"/>
      <p:bold r:id="rId24"/>
      <p:italic r:id="rId25"/>
      <p:boldItalic r:id="rId26"/>
    </p:embeddedFont>
    <p:embeddedFont>
      <p:font typeface="Oswald" panose="020F0502020204030204" pitchFamily="2" charset="0"/>
      <p:regular r:id="rId27"/>
      <p:bold r:id="rId28"/>
    </p:embeddedFont>
    <p:embeddedFont>
      <p:font typeface="Oswald SemiBold" panose="020F0502020204030204" pitchFamily="2" charset="0"/>
      <p:regular r:id="rId29"/>
      <p:bold r:id="rId30"/>
    </p:embeddedFont>
    <p:embeddedFont>
      <p:font typeface="Play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hvhE3JieCDJbmP7q2o/0S4LjVB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7"/>
          <p:cNvSpPr txBox="1">
            <a:spLocks noGrp="1"/>
          </p:cNvSpPr>
          <p:nvPr>
            <p:ph type="dt" idx="10"/>
          </p:nvPr>
        </p:nvSpPr>
        <p:spPr>
          <a:xfrm>
            <a:off x="9441163" y="642755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title"/>
          </p:nvPr>
        </p:nvSpPr>
        <p:spPr>
          <a:xfrm>
            <a:off x="838200" y="300465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8"/>
          <p:cNvSpPr txBox="1">
            <a:spLocks noGrp="1"/>
          </p:cNvSpPr>
          <p:nvPr>
            <p:ph type="body" idx="1"/>
          </p:nvPr>
        </p:nvSpPr>
        <p:spPr>
          <a:xfrm>
            <a:off x="270309" y="1825625"/>
            <a:ext cx="574949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Noto Sans Symbols"/>
              <a:buChar char="▪"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270308" y="413868"/>
            <a:ext cx="10286855" cy="45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dt" idx="10"/>
          </p:nvPr>
        </p:nvSpPr>
        <p:spPr>
          <a:xfrm>
            <a:off x="9436608" y="651714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0" y="651714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2"/>
          </p:nvPr>
        </p:nvSpPr>
        <p:spPr>
          <a:xfrm>
            <a:off x="6175809" y="1825625"/>
            <a:ext cx="574949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Noto Sans Symbols"/>
              <a:buChar char="▪"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512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9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otect.genasys.com/" TargetMode="External"/><Relationship Id="rId11" Type="http://schemas.openxmlformats.org/officeDocument/2006/relationships/image" Target="../media/image50.png"/><Relationship Id="rId5" Type="http://schemas.openxmlformats.org/officeDocument/2006/relationships/hyperlink" Target="http://www.alertscc.org/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protect.genasys.com/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dcross.org/" TargetMode="External"/><Relationship Id="rId13" Type="http://schemas.openxmlformats.org/officeDocument/2006/relationships/hyperlink" Target="https://www.halterproject.org/" TargetMode="External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image" Target="../media/image9.png"/><Relationship Id="rId21" Type="http://schemas.openxmlformats.org/officeDocument/2006/relationships/image" Target="../media/image65.png"/><Relationship Id="rId7" Type="http://schemas.openxmlformats.org/officeDocument/2006/relationships/hyperlink" Target="http://www.pge.com/" TargetMode="External"/><Relationship Id="rId12" Type="http://schemas.openxmlformats.org/officeDocument/2006/relationships/hyperlink" Target="http://www.nfpa.org/education-and-research/wildfire/firewise-usa" TargetMode="External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mergencymanagement.sccgov.org/home" TargetMode="External"/><Relationship Id="rId11" Type="http://schemas.openxmlformats.org/officeDocument/2006/relationships/hyperlink" Target="https://cepa.santaclaracounty.gov/home" TargetMode="External"/><Relationship Id="rId24" Type="http://schemas.openxmlformats.org/officeDocument/2006/relationships/image" Target="../media/image68.png"/><Relationship Id="rId5" Type="http://schemas.openxmlformats.org/officeDocument/2006/relationships/hyperlink" Target="http://www.sccfiresafe.org4/" TargetMode="External"/><Relationship Id="rId15" Type="http://schemas.openxmlformats.org/officeDocument/2006/relationships/hyperlink" Target="http://www.valleywater.org/" TargetMode="External"/><Relationship Id="rId23" Type="http://schemas.openxmlformats.org/officeDocument/2006/relationships/image" Target="../media/image67.jpg"/><Relationship Id="rId28" Type="http://schemas.openxmlformats.org/officeDocument/2006/relationships/image" Target="../media/image72.png"/><Relationship Id="rId10" Type="http://schemas.openxmlformats.org/officeDocument/2006/relationships/hyperlink" Target="http://www.fire.ca.gov/" TargetMode="External"/><Relationship Id="rId19" Type="http://schemas.openxmlformats.org/officeDocument/2006/relationships/image" Target="../media/image63.png"/><Relationship Id="rId4" Type="http://schemas.openxmlformats.org/officeDocument/2006/relationships/hyperlink" Target="http://www.sccfd.org/rsg" TargetMode="External"/><Relationship Id="rId9" Type="http://schemas.openxmlformats.org/officeDocument/2006/relationships/hyperlink" Target="http://www.insurance.ca.gov/" TargetMode="External"/><Relationship Id="rId14" Type="http://schemas.openxmlformats.org/officeDocument/2006/relationships/hyperlink" Target="http://www.openspace.org/" TargetMode="External"/><Relationship Id="rId22" Type="http://schemas.openxmlformats.org/officeDocument/2006/relationships/image" Target="../media/image66.png"/><Relationship Id="rId27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9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"/>
          <p:cNvSpPr txBox="1">
            <a:spLocks noGrp="1"/>
          </p:cNvSpPr>
          <p:nvPr>
            <p:ph type="title"/>
          </p:nvPr>
        </p:nvSpPr>
        <p:spPr>
          <a:xfrm>
            <a:off x="838200" y="300465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Wildfire Planning &amp; Preparedness</a:t>
            </a:r>
            <a:br>
              <a:rPr lang="en-US"/>
            </a:br>
            <a:br>
              <a:rPr lang="en-US"/>
            </a:br>
            <a:r>
              <a:rPr lang="en-US" sz="2800">
                <a:latin typeface="Arial"/>
                <a:ea typeface="Arial"/>
                <a:cs typeface="Arial"/>
                <a:sym typeface="Arial"/>
              </a:rPr>
              <a:t>San Jose Fire Department</a:t>
            </a:r>
            <a:br>
              <a:rPr lang="en-US" sz="2800">
                <a:latin typeface="Arial"/>
                <a:ea typeface="Arial"/>
                <a:cs typeface="Arial"/>
                <a:sym typeface="Arial"/>
              </a:rPr>
            </a:br>
            <a:r>
              <a:rPr lang="en-US" sz="2800">
                <a:latin typeface="Arial"/>
                <a:ea typeface="Arial"/>
                <a:cs typeface="Arial"/>
                <a:sym typeface="Arial"/>
              </a:rPr>
              <a:t>Fire </a:t>
            </a:r>
            <a:r>
              <a:rPr lang="en-US" sz="2800"/>
              <a:t>Captain Anthony Ibarra</a:t>
            </a:r>
            <a:br>
              <a:rPr lang="en-US" sz="2800">
                <a:latin typeface="Arial"/>
                <a:ea typeface="Arial"/>
                <a:cs typeface="Arial"/>
                <a:sym typeface="Arial"/>
              </a:rPr>
            </a:br>
            <a:r>
              <a:rPr lang="en-US" sz="2800"/>
              <a:t>September 17, 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489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2"/>
          <p:cNvPicPr preferRelativeResize="0"/>
          <p:nvPr/>
        </p:nvPicPr>
        <p:blipFill rotWithShape="1">
          <a:blip r:embed="rId3">
            <a:alphaModFix/>
          </a:blip>
          <a:srcRect t="15180"/>
          <a:stretch/>
        </p:blipFill>
        <p:spPr>
          <a:xfrm>
            <a:off x="-2" y="2715904"/>
            <a:ext cx="12192002" cy="415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2" descr="Choosing a Fire-Safe Fence in High Risk Fire Areas - Fantastic Fence"/>
          <p:cNvPicPr preferRelativeResize="0"/>
          <p:nvPr/>
        </p:nvPicPr>
        <p:blipFill rotWithShape="1">
          <a:blip r:embed="rId4">
            <a:alphaModFix/>
          </a:blip>
          <a:srcRect l="19108" t="6350" r="7564" b="7317"/>
          <a:stretch/>
        </p:blipFill>
        <p:spPr>
          <a:xfrm>
            <a:off x="7960885" y="3180732"/>
            <a:ext cx="4238627" cy="3688747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1" name="Google Shape;211;p12" descr="Creating a Fire Resilient Home Best Management Practices - California  Native Plant Societ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0885" y="-9549"/>
            <a:ext cx="4238627" cy="318118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2" name="Google Shape;212;p12" descr="5 Best Sweepers and Rakes for Pine Needles (2025 Reviews)"/>
          <p:cNvPicPr preferRelativeResize="0"/>
          <p:nvPr/>
        </p:nvPicPr>
        <p:blipFill rotWithShape="1">
          <a:blip r:embed="rId6">
            <a:alphaModFix/>
          </a:blip>
          <a:srcRect l="14736" t="6362" r="25848" b="431"/>
          <a:stretch/>
        </p:blipFill>
        <p:spPr>
          <a:xfrm>
            <a:off x="0" y="0"/>
            <a:ext cx="3762296" cy="383628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3" name="Google Shape;213;p12"/>
          <p:cNvSpPr/>
          <p:nvPr/>
        </p:nvSpPr>
        <p:spPr>
          <a:xfrm>
            <a:off x="-11425" y="3523075"/>
            <a:ext cx="2939400" cy="3159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None/>
            </a:pPr>
            <a:r>
              <a:rPr lang="en-US" sz="1400" b="1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Remove Dead Leaves &amp; Pine Needles</a:t>
            </a:r>
            <a:endParaRPr/>
          </a:p>
        </p:txBody>
      </p:sp>
      <p:sp>
        <p:nvSpPr>
          <p:cNvPr id="214" name="Google Shape;214;p12"/>
          <p:cNvSpPr/>
          <p:nvPr/>
        </p:nvSpPr>
        <p:spPr>
          <a:xfrm>
            <a:off x="9129325" y="2858250"/>
            <a:ext cx="3063900" cy="3135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 SemiBold"/>
              <a:buNone/>
            </a:pPr>
            <a:r>
              <a:rPr lang="en-US" sz="1600" b="1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Limb Up Trees 6-10’ From Ground</a:t>
            </a:r>
            <a:endParaRPr/>
          </a:p>
        </p:txBody>
      </p:sp>
      <p:pic>
        <p:nvPicPr>
          <p:cNvPr id="215" name="Google Shape;215;p12" descr="How to Create Fire-Resistant Landscape for Your California Home - Lyngso  Garden Material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1117" y="0"/>
            <a:ext cx="4120951" cy="26792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6" name="Google Shape;216;p12" descr="Fire Resistant Landscapes - Idaho Firewise"/>
          <p:cNvPicPr preferRelativeResize="0"/>
          <p:nvPr/>
        </p:nvPicPr>
        <p:blipFill rotWithShape="1">
          <a:blip r:embed="rId8">
            <a:alphaModFix/>
          </a:blip>
          <a:srcRect l="-289" t="23390" r="405"/>
          <a:stretch/>
        </p:blipFill>
        <p:spPr>
          <a:xfrm>
            <a:off x="-6393" y="3825129"/>
            <a:ext cx="7928460" cy="3032872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7" name="Google Shape;217;p12"/>
          <p:cNvSpPr/>
          <p:nvPr/>
        </p:nvSpPr>
        <p:spPr>
          <a:xfrm>
            <a:off x="1354275" y="6568900"/>
            <a:ext cx="4735800" cy="3084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 SemiBold"/>
              <a:buNone/>
            </a:pPr>
            <a:r>
              <a:rPr lang="en-US" sz="1600" b="1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Choose Fire Resistant &amp; Drought Tolerant Vegetation</a:t>
            </a:r>
            <a:endParaRPr/>
          </a:p>
        </p:txBody>
      </p:sp>
      <p:sp>
        <p:nvSpPr>
          <p:cNvPr id="218" name="Google Shape;218;p12"/>
          <p:cNvSpPr/>
          <p:nvPr/>
        </p:nvSpPr>
        <p:spPr>
          <a:xfrm>
            <a:off x="5341475" y="2251075"/>
            <a:ext cx="2593500" cy="448500"/>
          </a:xfrm>
          <a:prstGeom prst="round2SameRect">
            <a:avLst>
              <a:gd name="adj1" fmla="val 2373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swald SemiBold"/>
              <a:buNone/>
            </a:pPr>
            <a:r>
              <a:rPr lang="en-US" sz="1500" b="1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Use Rocks In Place of Mulch</a:t>
            </a:r>
            <a:br>
              <a:rPr lang="en-US" sz="1500" b="1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</a:br>
            <a:r>
              <a:rPr lang="en-US" sz="1500" b="1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&amp; Properly Space Vegetation</a:t>
            </a:r>
            <a:endParaRPr/>
          </a:p>
        </p:txBody>
      </p:sp>
      <p:sp>
        <p:nvSpPr>
          <p:cNvPr id="219" name="Google Shape;219;p12"/>
          <p:cNvSpPr/>
          <p:nvPr/>
        </p:nvSpPr>
        <p:spPr>
          <a:xfrm>
            <a:off x="8132525" y="6569625"/>
            <a:ext cx="4060800" cy="3090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 SemiBold"/>
              <a:buNone/>
            </a:pPr>
            <a:r>
              <a:rPr lang="en-US" sz="1600" b="1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Clear Vegetation Around Fences &amp; Structures    </a:t>
            </a:r>
            <a:endParaRPr/>
          </a:p>
        </p:txBody>
      </p:sp>
      <p:sp>
        <p:nvSpPr>
          <p:cNvPr id="220" name="Google Shape;220;p12"/>
          <p:cNvSpPr txBox="1">
            <a:spLocks noGrp="1"/>
          </p:cNvSpPr>
          <p:nvPr>
            <p:ph type="title"/>
          </p:nvPr>
        </p:nvSpPr>
        <p:spPr>
          <a:xfrm>
            <a:off x="4672703" y="2679200"/>
            <a:ext cx="2421272" cy="115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6441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E56441"/>
                </a:solidFill>
              </a:rPr>
              <a:t>ZONE 1</a:t>
            </a:r>
            <a:br>
              <a:rPr lang="en-US" sz="4400">
                <a:solidFill>
                  <a:srgbClr val="E56441"/>
                </a:solidFill>
              </a:rPr>
            </a:br>
            <a:r>
              <a:rPr lang="en-US" sz="2000">
                <a:solidFill>
                  <a:srgbClr val="FF856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5’ – 30’</a:t>
            </a:r>
            <a:endParaRPr sz="2000" b="0">
              <a:solidFill>
                <a:srgbClr val="FF4A3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"/>
          <p:cNvSpPr txBox="1"/>
          <p:nvPr/>
        </p:nvSpPr>
        <p:spPr>
          <a:xfrm>
            <a:off x="334771" y="1410081"/>
            <a:ext cx="5238975" cy="2018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9432"/>
              </a:buClr>
              <a:buSzPts val="8000"/>
              <a:buFont typeface="Oswald"/>
              <a:buNone/>
            </a:pPr>
            <a:r>
              <a:rPr lang="en-US" sz="8000" b="1" i="0" u="none" strike="noStrike" cap="none">
                <a:solidFill>
                  <a:srgbClr val="E99432"/>
                </a:solidFill>
                <a:latin typeface="Oswald"/>
                <a:ea typeface="Oswald"/>
                <a:cs typeface="Oswald"/>
                <a:sym typeface="Oswald"/>
              </a:rPr>
              <a:t>ZONE 2</a:t>
            </a:r>
            <a:br>
              <a:rPr lang="en-US" sz="8000" b="1" i="0" u="none" strike="noStrike" cap="none">
                <a:solidFill>
                  <a:srgbClr val="E99432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4000" b="1" i="0" u="none" strike="noStrike" cap="none">
                <a:solidFill>
                  <a:srgbClr val="E9A8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30’ – To Property Line</a:t>
            </a:r>
            <a:endParaRPr sz="4000" b="1" i="0" u="none" strike="noStrike" cap="none">
              <a:solidFill>
                <a:srgbClr val="E994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6" name="Google Shape;226;p13"/>
          <p:cNvSpPr txBox="1"/>
          <p:nvPr/>
        </p:nvSpPr>
        <p:spPr>
          <a:xfrm>
            <a:off x="430307" y="3429000"/>
            <a:ext cx="4504765" cy="58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Reduce Fuel Load </a:t>
            </a:r>
            <a:endParaRPr/>
          </a:p>
        </p:txBody>
      </p:sp>
      <p:pic>
        <p:nvPicPr>
          <p:cNvPr id="227" name="Google Shape;227;p13" descr="Diagram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4221" y="2078992"/>
            <a:ext cx="6092963" cy="4151577"/>
          </a:xfrm>
          <a:prstGeom prst="rect">
            <a:avLst/>
          </a:prstGeom>
          <a:gradFill>
            <a:gsLst>
              <a:gs pos="0">
                <a:srgbClr val="F5F7FC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489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4"/>
          <p:cNvPicPr preferRelativeResize="0"/>
          <p:nvPr/>
        </p:nvPicPr>
        <p:blipFill rotWithShape="1">
          <a:blip r:embed="rId3">
            <a:alphaModFix/>
          </a:blip>
          <a:srcRect t="15180"/>
          <a:stretch/>
        </p:blipFill>
        <p:spPr>
          <a:xfrm>
            <a:off x="-2" y="2485806"/>
            <a:ext cx="12192002" cy="438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4"/>
          <p:cNvPicPr preferRelativeResize="0"/>
          <p:nvPr/>
        </p:nvPicPr>
        <p:blipFill rotWithShape="1">
          <a:blip r:embed="rId4">
            <a:alphaModFix/>
          </a:blip>
          <a:srcRect t="5007" b="2663"/>
          <a:stretch/>
        </p:blipFill>
        <p:spPr>
          <a:xfrm>
            <a:off x="3901167" y="-3147"/>
            <a:ext cx="4109632" cy="248895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5" name="Google Shape;235;p14"/>
          <p:cNvSpPr txBox="1"/>
          <p:nvPr/>
        </p:nvSpPr>
        <p:spPr>
          <a:xfrm>
            <a:off x="4181481" y="2744027"/>
            <a:ext cx="3575044" cy="79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9432"/>
              </a:buClr>
              <a:buSzPts val="4400"/>
              <a:buFont typeface="Oswald"/>
              <a:buNone/>
            </a:pPr>
            <a:r>
              <a:rPr lang="en-US" sz="4400" b="1">
                <a:solidFill>
                  <a:srgbClr val="E99432"/>
                </a:solidFill>
                <a:latin typeface="Oswald"/>
                <a:ea typeface="Oswald"/>
                <a:cs typeface="Oswald"/>
                <a:sym typeface="Oswald"/>
              </a:rPr>
              <a:t>ZONE 2</a:t>
            </a:r>
            <a:br>
              <a:rPr lang="en-US" sz="9600" b="1">
                <a:solidFill>
                  <a:srgbClr val="E99432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2000" b="1">
                <a:solidFill>
                  <a:srgbClr val="E9A8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30’ – 100’ or To Property Line</a:t>
            </a:r>
            <a:endParaRPr sz="2000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6" name="Google Shape;236;p14" descr="Limbing up Pine Trees | Costs, DIY option, Hire Cheap (New Guide 2025)"/>
          <p:cNvPicPr preferRelativeResize="0"/>
          <p:nvPr/>
        </p:nvPicPr>
        <p:blipFill rotWithShape="1">
          <a:blip r:embed="rId5">
            <a:alphaModFix/>
          </a:blip>
          <a:srcRect l="16283" t="401" r="14262" b="14601"/>
          <a:stretch/>
        </p:blipFill>
        <p:spPr>
          <a:xfrm>
            <a:off x="1" y="3290514"/>
            <a:ext cx="3901169" cy="3563775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14" descr="Cutting grass Stock Photos, Royalty Free Cutting grass Images | Depositphotos"/>
          <p:cNvPicPr preferRelativeResize="0"/>
          <p:nvPr/>
        </p:nvPicPr>
        <p:blipFill rotWithShape="1">
          <a:blip r:embed="rId6">
            <a:alphaModFix/>
          </a:blip>
          <a:srcRect l="13775" t="1650" r="1554" b="118"/>
          <a:stretch/>
        </p:blipFill>
        <p:spPr>
          <a:xfrm>
            <a:off x="3943093" y="3789583"/>
            <a:ext cx="3994347" cy="307856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8" name="Google Shape;238;p14"/>
          <p:cNvSpPr/>
          <p:nvPr/>
        </p:nvSpPr>
        <p:spPr>
          <a:xfrm>
            <a:off x="2213823" y="6549498"/>
            <a:ext cx="1717699" cy="308503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None/>
            </a:pPr>
            <a:r>
              <a:rPr lang="en-US" sz="1400" b="1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Limb Trees 6+ Feet</a:t>
            </a:r>
            <a:endParaRPr/>
          </a:p>
        </p:txBody>
      </p:sp>
      <p:pic>
        <p:nvPicPr>
          <p:cNvPr id="239" name="Google Shape;239;p14" descr="Fire-wise landscaping: Protect your home this wildfire season by creating  defensible space | PostIndependent.com"/>
          <p:cNvPicPr preferRelativeResize="0"/>
          <p:nvPr/>
        </p:nvPicPr>
        <p:blipFill rotWithShape="1">
          <a:blip r:embed="rId7">
            <a:alphaModFix/>
          </a:blip>
          <a:srcRect r="4933" b="1115"/>
          <a:stretch/>
        </p:blipFill>
        <p:spPr>
          <a:xfrm>
            <a:off x="8036837" y="1"/>
            <a:ext cx="4138407" cy="3775727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0" name="Google Shape;240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6459"/>
            <a:ext cx="3901169" cy="3290512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1" name="Google Shape;241;p14"/>
          <p:cNvSpPr/>
          <p:nvPr/>
        </p:nvSpPr>
        <p:spPr>
          <a:xfrm>
            <a:off x="5113" y="2982010"/>
            <a:ext cx="2283795" cy="308503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None/>
            </a:pPr>
            <a:r>
              <a:rPr lang="en-US" sz="1400" b="1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Create Space Between Trees</a:t>
            </a: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10114886" y="3482849"/>
            <a:ext cx="2063263" cy="29933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None/>
            </a:pPr>
            <a:r>
              <a:rPr lang="en-US" sz="1400" b="1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Create Vertical Clearance</a:t>
            </a:r>
            <a:endParaRPr/>
          </a:p>
        </p:txBody>
      </p:sp>
      <p:pic>
        <p:nvPicPr>
          <p:cNvPr id="243" name="Google Shape;243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37440" y="3796041"/>
            <a:ext cx="4237803" cy="3069356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4" name="Google Shape;244;p14"/>
          <p:cNvSpPr/>
          <p:nvPr/>
        </p:nvSpPr>
        <p:spPr>
          <a:xfrm>
            <a:off x="8769357" y="6586374"/>
            <a:ext cx="2759753" cy="29933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None/>
            </a:pPr>
            <a:r>
              <a:rPr lang="en-US" sz="1400" b="1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Clear Vegetation Around LPG Tanks</a:t>
            </a:r>
            <a:endParaRPr/>
          </a:p>
        </p:txBody>
      </p:sp>
      <p:grpSp>
        <p:nvGrpSpPr>
          <p:cNvPr id="245" name="Google Shape;245;p14"/>
          <p:cNvGrpSpPr/>
          <p:nvPr/>
        </p:nvGrpSpPr>
        <p:grpSpPr>
          <a:xfrm>
            <a:off x="4208051" y="-24545"/>
            <a:ext cx="3490501" cy="402347"/>
            <a:chOff x="4208050" y="-24545"/>
            <a:chExt cx="3490500" cy="402346"/>
          </a:xfrm>
        </p:grpSpPr>
        <p:sp>
          <p:nvSpPr>
            <p:cNvPr id="246" name="Google Shape;246;p14"/>
            <p:cNvSpPr/>
            <p:nvPr/>
          </p:nvSpPr>
          <p:spPr>
            <a:xfrm rot="10800000">
              <a:off x="4362977" y="-24545"/>
              <a:ext cx="3186012" cy="4023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784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lay"/>
                <a:buNone/>
              </a:pPr>
              <a:endParaRPr sz="1400" b="1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endParaRPr>
            </a:p>
          </p:txBody>
        </p:sp>
        <p:sp>
          <p:nvSpPr>
            <p:cNvPr id="247" name="Google Shape;247;p14"/>
            <p:cNvSpPr txBox="1"/>
            <p:nvPr/>
          </p:nvSpPr>
          <p:spPr>
            <a:xfrm>
              <a:off x="4208050" y="45250"/>
              <a:ext cx="3490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Oswald SemiBold"/>
                  <a:ea typeface="Oswald SemiBold"/>
                  <a:cs typeface="Oswald SemiBold"/>
                  <a:sym typeface="Oswald SemiBold"/>
                </a:rPr>
                <a:t>Remove Leaves, Needles &amp; Small Branches </a:t>
              </a:r>
              <a:endParaRPr/>
            </a:p>
          </p:txBody>
        </p:sp>
      </p:grpSp>
      <p:grpSp>
        <p:nvGrpSpPr>
          <p:cNvPr id="248" name="Google Shape;248;p14"/>
          <p:cNvGrpSpPr/>
          <p:nvPr/>
        </p:nvGrpSpPr>
        <p:grpSpPr>
          <a:xfrm>
            <a:off x="6331534" y="3782187"/>
            <a:ext cx="1705296" cy="365324"/>
            <a:chOff x="6303821" y="3782185"/>
            <a:chExt cx="1705295" cy="365323"/>
          </a:xfrm>
        </p:grpSpPr>
        <p:sp>
          <p:nvSpPr>
            <p:cNvPr id="249" name="Google Shape;249;p14"/>
            <p:cNvSpPr/>
            <p:nvPr/>
          </p:nvSpPr>
          <p:spPr>
            <a:xfrm rot="10800000">
              <a:off x="6303821" y="3782185"/>
              <a:ext cx="1574623" cy="34290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784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lay"/>
                <a:buNone/>
              </a:pPr>
              <a:endParaRPr sz="1400" b="1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endParaRPr>
            </a:p>
          </p:txBody>
        </p:sp>
        <p:sp>
          <p:nvSpPr>
            <p:cNvPr id="250" name="Google Shape;250;p14"/>
            <p:cNvSpPr txBox="1"/>
            <p:nvPr/>
          </p:nvSpPr>
          <p:spPr>
            <a:xfrm>
              <a:off x="6335116" y="3839708"/>
              <a:ext cx="167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Oswald SemiBold"/>
                  <a:ea typeface="Oswald SemiBold"/>
                  <a:cs typeface="Oswald SemiBold"/>
                  <a:sym typeface="Oswald SemiBold"/>
                </a:rPr>
                <a:t>Cut Annual Grasses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"/>
          <p:cNvSpPr txBox="1"/>
          <p:nvPr/>
        </p:nvSpPr>
        <p:spPr>
          <a:xfrm>
            <a:off x="942745" y="207101"/>
            <a:ext cx="3343291" cy="77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800"/>
              <a:buFont typeface="Oswald"/>
              <a:buNone/>
            </a:pPr>
            <a:r>
              <a:rPr lang="en-US" sz="4800" b="1">
                <a:solidFill>
                  <a:srgbClr val="FFC000"/>
                </a:solidFill>
                <a:latin typeface="Oswald"/>
                <a:ea typeface="Oswald"/>
                <a:cs typeface="Oswald"/>
                <a:sym typeface="Oswald"/>
              </a:rPr>
              <a:t>SET</a:t>
            </a:r>
            <a:endParaRPr/>
          </a:p>
        </p:txBody>
      </p:sp>
      <p:sp>
        <p:nvSpPr>
          <p:cNvPr id="256" name="Google Shape;256;p15"/>
          <p:cNvSpPr txBox="1"/>
          <p:nvPr/>
        </p:nvSpPr>
        <p:spPr>
          <a:xfrm>
            <a:off x="233310" y="248252"/>
            <a:ext cx="949779" cy="79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 sz="3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</a:t>
            </a:r>
            <a:endParaRPr/>
          </a:p>
        </p:txBody>
      </p:sp>
      <p:sp>
        <p:nvSpPr>
          <p:cNvPr id="257" name="Google Shape;257;p15"/>
          <p:cNvSpPr txBox="1">
            <a:spLocks noGrp="1"/>
          </p:cNvSpPr>
          <p:nvPr>
            <p:ph type="body" idx="1"/>
          </p:nvPr>
        </p:nvSpPr>
        <p:spPr>
          <a:xfrm>
            <a:off x="110485" y="1201003"/>
            <a:ext cx="9729552" cy="525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r>
              <a:rPr lang="en-US" sz="2600" b="1"/>
              <a:t>Create A Wildfire Action Plan to Include: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3F3F3F"/>
              </a:buClr>
              <a:buSzPct val="100000"/>
              <a:buChar char="•"/>
            </a:pPr>
            <a:r>
              <a:rPr lang="en-US" sz="2200" b="1"/>
              <a:t>Develop a Communications Plan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1800" i="1"/>
              <a:t>Create an Emergency Contact List (Family, friends, neighbors)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1800" i="1"/>
              <a:t>Designate an out-of-area contact to act as single point of contact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Char char="•"/>
            </a:pPr>
            <a:r>
              <a:rPr lang="en-US" sz="2200" b="1"/>
              <a:t>Create an Evacuation Plan 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1800" i="1"/>
              <a:t>Designate a meeting place outside of fire/hazard zone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1800" i="1"/>
              <a:t>Identify multiple evacuation/escape routes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1800" i="1"/>
              <a:t>Include a plan for pets &amp; large animals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Char char="•"/>
            </a:pPr>
            <a:r>
              <a:rPr lang="en-US" sz="2200" b="1"/>
              <a:t>Remember the SIX P’s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1800" b="1" i="1"/>
              <a:t>People/pets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1800" b="1" i="1"/>
              <a:t>Papers</a:t>
            </a:r>
            <a:r>
              <a:rPr lang="en-US" sz="1800" i="1"/>
              <a:t>, phone numbers, and important documents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1800" b="1" i="1"/>
              <a:t>Prescriptions</a:t>
            </a:r>
            <a:r>
              <a:rPr lang="en-US" sz="1800" i="1"/>
              <a:t>, vitamins, eyeglasses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1800" b="1" i="1"/>
              <a:t>Pictures</a:t>
            </a:r>
            <a:r>
              <a:rPr lang="en-US" sz="1800" i="1"/>
              <a:t> &amp; irreplaceable memorabilia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1800" b="1" i="1"/>
              <a:t>Personal</a:t>
            </a:r>
            <a:r>
              <a:rPr lang="en-US" sz="1800" i="1"/>
              <a:t> Computer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1800" i="1"/>
              <a:t>“</a:t>
            </a:r>
            <a:r>
              <a:rPr lang="en-US" sz="1800" b="1" i="1"/>
              <a:t>Plastic”</a:t>
            </a:r>
            <a:r>
              <a:rPr lang="en-US" sz="1800" i="1"/>
              <a:t> (credit cards, ATM cards) &amp; cash</a:t>
            </a:r>
            <a:endParaRPr sz="1600"/>
          </a:p>
        </p:txBody>
      </p:sp>
      <p:pic>
        <p:nvPicPr>
          <p:cNvPr id="258" name="Google Shape;25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9416" y="1379378"/>
            <a:ext cx="2786597" cy="36377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9" name="Google Shape;259;p15" descr="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9981" y="4332429"/>
            <a:ext cx="2058491" cy="2117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6" descr="Graphical user interfac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2985" y="1253198"/>
            <a:ext cx="6715424" cy="537416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6"/>
          <p:cNvSpPr txBox="1"/>
          <p:nvPr/>
        </p:nvSpPr>
        <p:spPr>
          <a:xfrm>
            <a:off x="942745" y="207101"/>
            <a:ext cx="3343291" cy="77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800"/>
              <a:buFont typeface="Oswald"/>
              <a:buNone/>
            </a:pPr>
            <a:r>
              <a:rPr lang="en-US" sz="4800" b="1">
                <a:solidFill>
                  <a:srgbClr val="FFC000"/>
                </a:solidFill>
                <a:latin typeface="Oswald"/>
                <a:ea typeface="Oswald"/>
                <a:cs typeface="Oswald"/>
                <a:sym typeface="Oswald"/>
              </a:rPr>
              <a:t>SET</a:t>
            </a:r>
            <a:endParaRPr/>
          </a:p>
        </p:txBody>
      </p:sp>
      <p:sp>
        <p:nvSpPr>
          <p:cNvPr id="266" name="Google Shape;266;p16"/>
          <p:cNvSpPr txBox="1"/>
          <p:nvPr/>
        </p:nvSpPr>
        <p:spPr>
          <a:xfrm>
            <a:off x="233310" y="248252"/>
            <a:ext cx="949779" cy="79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 sz="3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</a:t>
            </a:r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body" idx="1"/>
          </p:nvPr>
        </p:nvSpPr>
        <p:spPr>
          <a:xfrm>
            <a:off x="134478" y="1253198"/>
            <a:ext cx="9129051" cy="535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en-US" sz="2400" b="1"/>
              <a:t>Have an Evacuation ‘Go Bag’ &amp; include essentials:</a:t>
            </a:r>
            <a:endParaRPr/>
          </a:p>
          <a:p>
            <a:pPr marL="523862" lvl="1" indent="-203195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</a:pPr>
            <a:r>
              <a:rPr lang="en-US" sz="2000"/>
              <a:t>Non- Perishable food &amp; water </a:t>
            </a:r>
            <a:r>
              <a:rPr lang="en-US" sz="1400" i="1"/>
              <a:t>(3-day supply/per person)</a:t>
            </a:r>
            <a:endParaRPr sz="2000"/>
          </a:p>
          <a:p>
            <a:pPr marL="523862" lvl="1" indent="-2031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</a:pPr>
            <a:r>
              <a:rPr lang="en-US" sz="2000"/>
              <a:t>Copies of important documents </a:t>
            </a:r>
            <a:r>
              <a:rPr lang="en-US" sz="1400" i="1"/>
              <a:t>(birth certificates, passports, etc.)</a:t>
            </a:r>
            <a:endParaRPr/>
          </a:p>
          <a:p>
            <a:pPr marL="523862" lvl="1" indent="-2031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</a:pPr>
            <a:r>
              <a:rPr lang="en-US" sz="2000"/>
              <a:t>Electronic/solar chargers</a:t>
            </a:r>
            <a:endParaRPr/>
          </a:p>
          <a:p>
            <a:pPr marL="523862" lvl="1" indent="-2031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</a:pPr>
            <a:r>
              <a:rPr lang="en-US" sz="2000"/>
              <a:t>Home Inventory </a:t>
            </a:r>
            <a:r>
              <a:rPr lang="en-US" sz="1400" i="1"/>
              <a:t>(videos/photos)</a:t>
            </a:r>
            <a:endParaRPr/>
          </a:p>
          <a:p>
            <a:pPr marL="523862" lvl="1" indent="-2031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</a:pPr>
            <a:r>
              <a:rPr lang="en-US" sz="2000"/>
              <a:t>Flashlight &amp; batteries</a:t>
            </a:r>
            <a:endParaRPr/>
          </a:p>
          <a:p>
            <a:pPr marL="523862" lvl="1" indent="-2031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</a:pPr>
            <a:r>
              <a:rPr lang="en-US" sz="2000"/>
              <a:t>First aid kit</a:t>
            </a:r>
            <a:endParaRPr/>
          </a:p>
          <a:p>
            <a:pPr marL="523862" lvl="1" indent="-2031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</a:pPr>
            <a:r>
              <a:rPr lang="en-US" sz="2000"/>
              <a:t>Change of clothes</a:t>
            </a:r>
            <a:endParaRPr/>
          </a:p>
          <a:p>
            <a:pPr marL="523862" lvl="1" indent="-2031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</a:pPr>
            <a:r>
              <a:rPr lang="en-US" sz="2000"/>
              <a:t>Sturdy shoes</a:t>
            </a:r>
            <a:endParaRPr/>
          </a:p>
          <a:p>
            <a:pPr marL="523862" lvl="1" indent="-2031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</a:pPr>
            <a:r>
              <a:rPr lang="en-US" sz="2000"/>
              <a:t>Medications &amp; glasses</a:t>
            </a:r>
            <a:endParaRPr/>
          </a:p>
          <a:p>
            <a:pPr marL="523862" lvl="1" indent="-2031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</a:pPr>
            <a:r>
              <a:rPr lang="en-US" sz="2000"/>
              <a:t>Sanitation supplies</a:t>
            </a:r>
            <a:endParaRPr/>
          </a:p>
          <a:p>
            <a:pPr marL="523862" lvl="1" indent="-2031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</a:pPr>
            <a:r>
              <a:rPr lang="en-US" sz="2000"/>
              <a:t>Currency </a:t>
            </a:r>
            <a:r>
              <a:rPr lang="en-US" sz="1400" i="1"/>
              <a:t>(credit cards, cash, or checks)</a:t>
            </a:r>
            <a:endParaRPr/>
          </a:p>
          <a:p>
            <a:pPr marL="523862" lvl="1" indent="-2031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</a:pPr>
            <a:r>
              <a:rPr lang="en-US" sz="2000"/>
              <a:t>Map</a:t>
            </a:r>
            <a:endParaRPr/>
          </a:p>
          <a:p>
            <a:pPr marL="523862" lvl="1" indent="-20319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</a:pPr>
            <a:r>
              <a:rPr lang="en-US" sz="2000"/>
              <a:t>Pet supplies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</a:pPr>
            <a:endParaRPr sz="1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en-US" sz="2000" b="1" i="1"/>
              <a:t>If time allows, pack valuables &amp; irreplaceable items</a:t>
            </a:r>
            <a:endParaRPr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"/>
          <p:cNvSpPr txBox="1"/>
          <p:nvPr/>
        </p:nvSpPr>
        <p:spPr>
          <a:xfrm>
            <a:off x="942745" y="207101"/>
            <a:ext cx="3343291" cy="77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800"/>
              <a:buFont typeface="Oswald"/>
              <a:buNone/>
            </a:pPr>
            <a:r>
              <a:rPr lang="en-US" sz="4800" b="1">
                <a:solidFill>
                  <a:srgbClr val="FFC000"/>
                </a:solidFill>
                <a:latin typeface="Oswald"/>
                <a:ea typeface="Oswald"/>
                <a:cs typeface="Oswald"/>
                <a:sym typeface="Oswald"/>
              </a:rPr>
              <a:t>SET</a:t>
            </a:r>
            <a:endParaRPr/>
          </a:p>
        </p:txBody>
      </p:sp>
      <p:sp>
        <p:nvSpPr>
          <p:cNvPr id="273" name="Google Shape;273;p17"/>
          <p:cNvSpPr txBox="1"/>
          <p:nvPr/>
        </p:nvSpPr>
        <p:spPr>
          <a:xfrm>
            <a:off x="233310" y="248252"/>
            <a:ext cx="949779" cy="79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 sz="3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</a:t>
            </a:r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body" idx="1"/>
          </p:nvPr>
        </p:nvSpPr>
        <p:spPr>
          <a:xfrm>
            <a:off x="134478" y="1139788"/>
            <a:ext cx="10452641" cy="5017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None/>
            </a:pPr>
            <a:r>
              <a:rPr lang="en-US" sz="2600" b="1"/>
              <a:t>Insurance Preparedness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3F3F3F"/>
              </a:buClr>
              <a:buSzPts val="2200"/>
              <a:buChar char="•"/>
            </a:pPr>
            <a:r>
              <a:rPr lang="en-US" sz="2200" b="1"/>
              <a:t>Conduct Annual Check Up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✔"/>
            </a:pPr>
            <a:r>
              <a:rPr lang="en-US" sz="1800" i="1"/>
              <a:t>Contact insurance provider annually 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✔"/>
            </a:pPr>
            <a:r>
              <a:rPr lang="en-US" sz="1800" i="1"/>
              <a:t>Ensure policy includes key coverages </a:t>
            </a:r>
            <a:br>
              <a:rPr lang="en-US" sz="1800" i="1"/>
            </a:br>
            <a:r>
              <a:rPr lang="en-US" sz="1400" i="1"/>
              <a:t>(extended replacement costs, inflation adjustments, etc.)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200"/>
              <a:buChar char="•"/>
            </a:pPr>
            <a:r>
              <a:rPr lang="en-US" sz="2200" b="1"/>
              <a:t>Have a Home Inventory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✔"/>
            </a:pPr>
            <a:r>
              <a:rPr lang="en-US" sz="1800" i="1"/>
              <a:t>Spreadsheet, photos, and/or videos documenting items in each room 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✔"/>
            </a:pPr>
            <a:r>
              <a:rPr lang="en-US" sz="1800" i="1"/>
              <a:t>Note expensive or special items </a:t>
            </a:r>
            <a:r>
              <a:rPr lang="en-US" sz="1400" i="1"/>
              <a:t>(jewelry, collections, heirlooms, etc.)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✔"/>
            </a:pPr>
            <a:r>
              <a:rPr lang="en-US" sz="1800" i="1"/>
              <a:t>Keep documentation of large purchases/ big ticket items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3F3F3F"/>
              </a:buClr>
              <a:buSzPts val="2600"/>
              <a:buNone/>
            </a:pPr>
            <a:r>
              <a:rPr lang="en-US" sz="2600" b="1"/>
              <a:t>		     Loss of Insurance/ Non-Renewal</a:t>
            </a:r>
            <a:endParaRPr/>
          </a:p>
          <a:p>
            <a:pPr marL="205740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✔"/>
            </a:pPr>
            <a:r>
              <a:rPr lang="en-US" sz="1600" i="1"/>
              <a:t>Refer to California Department of Insurance for resources</a:t>
            </a: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 b="1"/>
          </a:p>
        </p:txBody>
      </p:sp>
      <p:grpSp>
        <p:nvGrpSpPr>
          <p:cNvPr id="275" name="Google Shape;275;p17"/>
          <p:cNvGrpSpPr/>
          <p:nvPr/>
        </p:nvGrpSpPr>
        <p:grpSpPr>
          <a:xfrm>
            <a:off x="9424741" y="3668498"/>
            <a:ext cx="2049483" cy="2589255"/>
            <a:chOff x="8779577" y="2942247"/>
            <a:chExt cx="3066434" cy="3560907"/>
          </a:xfrm>
        </p:grpSpPr>
        <p:pic>
          <p:nvPicPr>
            <p:cNvPr id="276" name="Google Shape;276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779577" y="2942247"/>
              <a:ext cx="1370630" cy="356090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77" name="Google Shape;277;p17"/>
            <p:cNvPicPr preferRelativeResize="0"/>
            <p:nvPr/>
          </p:nvPicPr>
          <p:blipFill rotWithShape="1">
            <a:blip r:embed="rId4">
              <a:alphaModFix/>
            </a:blip>
            <a:srcRect r="51709"/>
            <a:stretch/>
          </p:blipFill>
          <p:spPr>
            <a:xfrm>
              <a:off x="10150206" y="2942248"/>
              <a:ext cx="1695805" cy="356090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278" name="Google Shape;278;p17" descr="Department of Insurance (CDI) | CA.gov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772" y="4952303"/>
            <a:ext cx="1400300" cy="14003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9" name="Google Shape;279;p17" descr="What Should Property Owners Evaluate When Selecting Insurance Policies? |  Keyrenter Property Management San Die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48375" y="1262825"/>
            <a:ext cx="3559200" cy="21072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"/>
          <p:cNvSpPr txBox="1">
            <a:spLocks noGrp="1"/>
          </p:cNvSpPr>
          <p:nvPr>
            <p:ph type="body" idx="1"/>
          </p:nvPr>
        </p:nvSpPr>
        <p:spPr>
          <a:xfrm>
            <a:off x="178723" y="1302891"/>
            <a:ext cx="10452641" cy="5511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r>
              <a:rPr lang="en-US" sz="2400" b="1"/>
              <a:t>When Evacuating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2000"/>
              <a:t>Follow your Wildfire Action Plan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2000"/>
              <a:t>Put wildfire “Go Bag” &amp; pets into vehicle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2000"/>
              <a:t>Wear protective clothing &amp; sturdy shoes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2000"/>
              <a:t>Check on neighbors </a:t>
            </a:r>
            <a:r>
              <a:rPr lang="en-US" sz="1600"/>
              <a:t>(</a:t>
            </a:r>
            <a:r>
              <a:rPr lang="en-US" sz="1600" i="1"/>
              <a:t>if time permits)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2000"/>
              <a:t>Use pre-determined evacuation routes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sz="5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r>
              <a:rPr lang="en-US" sz="2400" b="1"/>
              <a:t>Before You Go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2000"/>
              <a:t>Turn off gas &amp; pilot lights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2000"/>
              <a:t>Leave lights on &amp; doors unlocked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2000"/>
              <a:t>Do not shut off water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sz="5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r>
              <a:rPr lang="en-US" sz="2400" b="1"/>
              <a:t>Stay Informed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2000"/>
              <a:t>Utilize local news &amp; emergency alert notification systems for evacuation route updates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✔"/>
            </a:pPr>
            <a:r>
              <a:rPr lang="en-US" sz="2000"/>
              <a:t>Adhere to instructions from local emergency services &amp; authorities</a:t>
            </a:r>
            <a:endParaRPr/>
          </a:p>
          <a:p>
            <a:pPr marL="457189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sz="2000"/>
          </a:p>
          <a:p>
            <a:pPr marL="685800" lvl="1" indent="-111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sz="2000"/>
          </a:p>
        </p:txBody>
      </p:sp>
      <p:sp>
        <p:nvSpPr>
          <p:cNvPr id="285" name="Google Shape;285;p18"/>
          <p:cNvSpPr txBox="1"/>
          <p:nvPr/>
        </p:nvSpPr>
        <p:spPr>
          <a:xfrm>
            <a:off x="178723" y="163772"/>
            <a:ext cx="3343291" cy="940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lang="en-US" sz="54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GO!</a:t>
            </a:r>
            <a:endParaRPr/>
          </a:p>
        </p:txBody>
      </p:sp>
      <p:pic>
        <p:nvPicPr>
          <p:cNvPr id="286" name="Google Shape;286;p18" descr="Essential Guide for Wildfire Evacuation Safety | CAL FIRE"/>
          <p:cNvPicPr preferRelativeResize="0"/>
          <p:nvPr/>
        </p:nvPicPr>
        <p:blipFill rotWithShape="1">
          <a:blip r:embed="rId3">
            <a:alphaModFix/>
          </a:blip>
          <a:srcRect l="18306" r="14149"/>
          <a:stretch/>
        </p:blipFill>
        <p:spPr>
          <a:xfrm>
            <a:off x="6912199" y="1514901"/>
            <a:ext cx="4635747" cy="388386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7" name="Google Shape;287;p18"/>
          <p:cNvSpPr txBox="1"/>
          <p:nvPr/>
        </p:nvSpPr>
        <p:spPr>
          <a:xfrm>
            <a:off x="10483382" y="5484148"/>
            <a:ext cx="10509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Images courtesy of CAL FIRE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25" y="1204800"/>
            <a:ext cx="3268250" cy="9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1"/>
          <p:cNvSpPr txBox="1">
            <a:spLocks noGrp="1"/>
          </p:cNvSpPr>
          <p:nvPr>
            <p:ph type="title"/>
          </p:nvPr>
        </p:nvSpPr>
        <p:spPr>
          <a:xfrm>
            <a:off x="270308" y="413868"/>
            <a:ext cx="10286855" cy="45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lang="en-US"/>
              <a:t>Stay Informed</a:t>
            </a:r>
            <a:endParaRPr/>
          </a:p>
        </p:txBody>
      </p:sp>
      <p:pic>
        <p:nvPicPr>
          <p:cNvPr id="294" name="Google Shape;294;p21" descr="genasys Protect"/>
          <p:cNvPicPr preferRelativeResize="0"/>
          <p:nvPr/>
        </p:nvPicPr>
        <p:blipFill rotWithShape="1">
          <a:blip r:embed="rId4">
            <a:alphaModFix/>
          </a:blip>
          <a:srcRect l="7769" t="20587" r="6819" b="39302"/>
          <a:stretch/>
        </p:blipFill>
        <p:spPr>
          <a:xfrm>
            <a:off x="108914" y="3400631"/>
            <a:ext cx="3999064" cy="62535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1"/>
          <p:cNvSpPr txBox="1"/>
          <p:nvPr/>
        </p:nvSpPr>
        <p:spPr>
          <a:xfrm>
            <a:off x="840890" y="1771540"/>
            <a:ext cx="9525500" cy="168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9707" marR="0" lvl="1" indent="-22700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Santa Clara County’s official emergency alert system: Provides residents with critical updates on natural disasters, public safety threats &amp; other emergencies</a:t>
            </a:r>
            <a:endParaRPr/>
          </a:p>
          <a:p>
            <a:pPr marL="239707" marR="0" lvl="1" indent="-227008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Residents can sign up for </a:t>
            </a:r>
            <a:r>
              <a:rPr lang="en-US" sz="19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</a:t>
            </a:r>
            <a:r>
              <a:rPr lang="en-U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notifications via text, phone call, or to stay informed about local incidents affecting their area</a:t>
            </a:r>
            <a:endParaRPr/>
          </a:p>
          <a:p>
            <a:pPr marL="12700" marR="0" lvl="1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 at: </a:t>
            </a:r>
            <a:r>
              <a:rPr lang="en-US" sz="19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www.alertscc.org 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1"/>
          <p:cNvSpPr txBox="1">
            <a:spLocks noGrp="1"/>
          </p:cNvSpPr>
          <p:nvPr>
            <p:ph type="body" idx="1"/>
          </p:nvPr>
        </p:nvSpPr>
        <p:spPr>
          <a:xfrm>
            <a:off x="840890" y="3990106"/>
            <a:ext cx="9716569" cy="168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39707" lvl="1" indent="-2270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900"/>
              <a:buChar char="•"/>
            </a:pPr>
            <a:r>
              <a:rPr lang="en-US" sz="1900" b="1"/>
              <a:t>Know Your Zone</a:t>
            </a:r>
            <a:r>
              <a:rPr lang="en-US" sz="1900"/>
              <a:t>: Look up your address online or via the Genasys App </a:t>
            </a:r>
            <a:br>
              <a:rPr lang="en-US" sz="1900"/>
            </a:br>
            <a:r>
              <a:rPr lang="en-US" sz="1900"/>
              <a:t>to find evacuation information for your area</a:t>
            </a:r>
            <a:endParaRPr/>
          </a:p>
          <a:p>
            <a:pPr marL="239707" lvl="1" indent="-227008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00"/>
              <a:buChar char="•"/>
            </a:pPr>
            <a:r>
              <a:rPr lang="en-US" sz="1900"/>
              <a:t>Access to real-time alerts for disasters, evacuations &amp; other critical situations</a:t>
            </a:r>
            <a:endParaRPr/>
          </a:p>
          <a:p>
            <a:pPr marL="239707" lvl="1" indent="-227008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00"/>
              <a:buChar char="•"/>
            </a:pPr>
            <a:r>
              <a:rPr lang="en-US" sz="1900"/>
              <a:t>Emergency notifications are sent via text, calls, emails &amp; social media</a:t>
            </a:r>
            <a:endParaRPr/>
          </a:p>
          <a:p>
            <a:pPr marL="1270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00"/>
              <a:buNone/>
            </a:pPr>
            <a:r>
              <a:rPr lang="en-US" sz="1900" b="1"/>
              <a:t>Find Your Zone: </a:t>
            </a:r>
            <a:r>
              <a:rPr lang="en-US" sz="1900" u="sng">
                <a:solidFill>
                  <a:schemeClr val="hlink"/>
                </a:solidFill>
                <a:hlinkClick r:id="rId6"/>
              </a:rPr>
              <a:t>Protect.genasys.com</a:t>
            </a:r>
            <a:r>
              <a:rPr lang="en-US" sz="1900"/>
              <a:t> or Genasys App </a:t>
            </a:r>
            <a:endParaRPr sz="1900"/>
          </a:p>
        </p:txBody>
      </p:sp>
      <p:sp>
        <p:nvSpPr>
          <p:cNvPr id="297" name="Google Shape;297;p21"/>
          <p:cNvSpPr txBox="1"/>
          <p:nvPr/>
        </p:nvSpPr>
        <p:spPr>
          <a:xfrm>
            <a:off x="270308" y="5515844"/>
            <a:ext cx="7058540" cy="99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525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Social Media </a:t>
            </a:r>
            <a:endParaRPr/>
          </a:p>
          <a:p>
            <a:pPr marL="688957" marR="0" lvl="0" indent="-230181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Follow credible sources for real time information</a:t>
            </a:r>
            <a:br>
              <a:rPr lang="en-U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(i.e. local Fire Departments, Law Enforcement Agencies, EMS)</a:t>
            </a:r>
            <a:endParaRPr/>
          </a:p>
        </p:txBody>
      </p:sp>
      <p:pic>
        <p:nvPicPr>
          <p:cNvPr id="298" name="Google Shape;298;p21" descr="Genasys Protect on the App Store"/>
          <p:cNvPicPr preferRelativeResize="0"/>
          <p:nvPr/>
        </p:nvPicPr>
        <p:blipFill rotWithShape="1">
          <a:blip r:embed="rId7">
            <a:alphaModFix/>
          </a:blip>
          <a:srcRect l="31584" t="13332" r="31750" b="13333"/>
          <a:stretch/>
        </p:blipFill>
        <p:spPr>
          <a:xfrm>
            <a:off x="8934964" y="3826526"/>
            <a:ext cx="661905" cy="66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72047" y="5429843"/>
            <a:ext cx="554033" cy="5787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0" name="Google Shape;300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0528" y="5429843"/>
            <a:ext cx="554033" cy="5787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1" name="Google Shape;301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93512" y="5429843"/>
            <a:ext cx="554033" cy="5787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2" name="Google Shape;302;p21"/>
          <p:cNvSpPr txBox="1"/>
          <p:nvPr/>
        </p:nvSpPr>
        <p:spPr>
          <a:xfrm>
            <a:off x="9929233" y="6044022"/>
            <a:ext cx="193662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A3041"/>
                </a:solidFill>
                <a:latin typeface="Arial"/>
                <a:ea typeface="Arial"/>
                <a:cs typeface="Arial"/>
                <a:sym typeface="Arial"/>
              </a:rPr>
              <a:t>@sjfdofficial</a:t>
            </a:r>
            <a:endParaRPr/>
          </a:p>
        </p:txBody>
      </p:sp>
      <p:pic>
        <p:nvPicPr>
          <p:cNvPr id="303" name="Google Shape;303;p21" descr="Twitter-X-App-Icon-PNG – Deerfield Beach High School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747237" y="5429843"/>
            <a:ext cx="642060" cy="6309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4" name="Google Shape;304;p21"/>
          <p:cNvSpPr txBox="1"/>
          <p:nvPr/>
        </p:nvSpPr>
        <p:spPr>
          <a:xfrm>
            <a:off x="8099956" y="6048412"/>
            <a:ext cx="193662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A3041"/>
                </a:solidFill>
                <a:latin typeface="Arial"/>
                <a:ea typeface="Arial"/>
                <a:cs typeface="Arial"/>
                <a:sym typeface="Arial"/>
              </a:rPr>
              <a:t>@SJFD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2" descr="Background patter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11589" y="1263087"/>
            <a:ext cx="5610100" cy="507033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2"/>
          <p:cNvSpPr txBox="1">
            <a:spLocks noGrp="1"/>
          </p:cNvSpPr>
          <p:nvPr>
            <p:ph type="title"/>
          </p:nvPr>
        </p:nvSpPr>
        <p:spPr>
          <a:xfrm>
            <a:off x="270308" y="413868"/>
            <a:ext cx="10286855" cy="45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lang="en-US"/>
              <a:t>Genasys Protect Evacuation Tool</a:t>
            </a:r>
            <a:endParaRPr/>
          </a:p>
        </p:txBody>
      </p:sp>
      <p:grpSp>
        <p:nvGrpSpPr>
          <p:cNvPr id="311" name="Google Shape;311;p22"/>
          <p:cNvGrpSpPr/>
          <p:nvPr/>
        </p:nvGrpSpPr>
        <p:grpSpPr>
          <a:xfrm>
            <a:off x="7243771" y="2361660"/>
            <a:ext cx="4681370" cy="3674890"/>
            <a:chOff x="6635816" y="1357437"/>
            <a:chExt cx="6156486" cy="4777365"/>
          </a:xfrm>
        </p:grpSpPr>
        <p:grpSp>
          <p:nvGrpSpPr>
            <p:cNvPr id="312" name="Google Shape;312;p22"/>
            <p:cNvGrpSpPr/>
            <p:nvPr/>
          </p:nvGrpSpPr>
          <p:grpSpPr>
            <a:xfrm>
              <a:off x="6635816" y="1357437"/>
              <a:ext cx="3699675" cy="3075220"/>
              <a:chOff x="6728179" y="1024938"/>
              <a:chExt cx="4984434" cy="4143129"/>
            </a:xfrm>
          </p:grpSpPr>
          <p:pic>
            <p:nvPicPr>
              <p:cNvPr id="313" name="Google Shape;313;p22" descr="QR code: Download on Google Play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728179" y="1024938"/>
                <a:ext cx="4984434" cy="18498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4" name="Google Shape;314;p22" descr="QR code: Download on the App Stor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728179" y="3318174"/>
                <a:ext cx="4958742" cy="18498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5" name="Google Shape;315;p22"/>
            <p:cNvGrpSpPr/>
            <p:nvPr/>
          </p:nvGrpSpPr>
          <p:grpSpPr>
            <a:xfrm>
              <a:off x="6635816" y="4761727"/>
              <a:ext cx="6156486" cy="1373075"/>
              <a:chOff x="6635816" y="4761727"/>
              <a:chExt cx="6156486" cy="1373075"/>
            </a:xfrm>
          </p:grpSpPr>
          <p:pic>
            <p:nvPicPr>
              <p:cNvPr id="316" name="Google Shape;316;p22" descr="A qr code on a white background&#10;&#10;AI-generated content may be incorrect.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635816" y="4761727"/>
                <a:ext cx="1373075" cy="13730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7" name="Google Shape;317;p22" descr="A green and black logo&#10;&#10;AI-generated content may be incorrect.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176945" y="5156164"/>
                <a:ext cx="584200" cy="584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8" name="Google Shape;318;p22"/>
              <p:cNvSpPr txBox="1"/>
              <p:nvPr/>
            </p:nvSpPr>
            <p:spPr>
              <a:xfrm>
                <a:off x="8663702" y="5139977"/>
                <a:ext cx="4128600" cy="80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Learn more at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u="sng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protect.genasys.com</a:t>
                </a:r>
                <a:endParaRPr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19" name="Google Shape;319;p22"/>
          <p:cNvSpPr/>
          <p:nvPr/>
        </p:nvSpPr>
        <p:spPr>
          <a:xfrm>
            <a:off x="7289800" y="1454739"/>
            <a:ext cx="3663950" cy="6286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22" descr="Genasys Protect log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18639" y="1199437"/>
            <a:ext cx="3996000" cy="11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2"/>
          <p:cNvSpPr txBox="1"/>
          <p:nvPr/>
        </p:nvSpPr>
        <p:spPr>
          <a:xfrm>
            <a:off x="300731" y="1158493"/>
            <a:ext cx="5842126" cy="53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 and easy to use: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Genasys Protect is completely free to download and use—no ads, no subscriptions, and no account needed. Just install it, set your preferred address(es), and enable notifications.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Real‑time, hyper‑localized alerts: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Receive evacuation orders, warnings, advisories, shelter-in-place notices, and repopulation updates based only on your location or saved “zones.” You won’t be overwhelmed or bothered by irrelevant alerts.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Interactive evacuation maps and zone tracking: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addresses, monitor up to five locations (like family homes or schools), and get status updates as conditions change.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Privacy-first design: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app does not track or share your personal identity. Alerts are zone-based and completely anonymous.</a:t>
            </a:r>
            <a:endParaRPr/>
          </a:p>
        </p:txBody>
      </p:sp>
      <p:pic>
        <p:nvPicPr>
          <p:cNvPr id="322" name="Google Shape;322;p22" descr="Logo&#10;&#10;AI-generated content may be incorrect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23010" y="408250"/>
            <a:ext cx="744174" cy="74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489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3"/>
          <p:cNvPicPr preferRelativeResize="0"/>
          <p:nvPr/>
        </p:nvPicPr>
        <p:blipFill rotWithShape="1">
          <a:blip r:embed="rId3">
            <a:alphaModFix/>
          </a:blip>
          <a:srcRect t="15180"/>
          <a:stretch/>
        </p:blipFill>
        <p:spPr>
          <a:xfrm>
            <a:off x="-2" y="2715904"/>
            <a:ext cx="12192002" cy="415574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3"/>
          <p:cNvSpPr/>
          <p:nvPr/>
        </p:nvSpPr>
        <p:spPr>
          <a:xfrm>
            <a:off x="3160228" y="0"/>
            <a:ext cx="903177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23" descr="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3010" y="408250"/>
            <a:ext cx="744174" cy="74417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3"/>
          <p:cNvSpPr txBox="1"/>
          <p:nvPr/>
        </p:nvSpPr>
        <p:spPr>
          <a:xfrm>
            <a:off x="3381830" y="1561938"/>
            <a:ext cx="8464183" cy="5511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Indicates critical fire weather conditions, such as strong winds, low humidity, &amp; dry vegetation, increasing the risk of wildfires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Issued by the National Weather Service (NWS), these warnings alert firefighters, emergency responders &amp; the public to take precautions &amp; avoid activities that could spark a fire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During a warning, residents should follow local fire restrictions </a:t>
            </a:r>
            <a:b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&amp; stay updated on emergency alerts.</a:t>
            </a:r>
            <a:endParaRPr/>
          </a:p>
        </p:txBody>
      </p:sp>
      <p:pic>
        <p:nvPicPr>
          <p:cNvPr id="332" name="Google Shape;33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7478" y="4382236"/>
            <a:ext cx="7322031" cy="2265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3" descr="A close up of a sig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24277"/>
          <a:stretch/>
        </p:blipFill>
        <p:spPr>
          <a:xfrm rot="-357301">
            <a:off x="350544" y="223434"/>
            <a:ext cx="2459139" cy="1826773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3"/>
          <p:cNvSpPr txBox="1"/>
          <p:nvPr/>
        </p:nvSpPr>
        <p:spPr>
          <a:xfrm>
            <a:off x="3381830" y="827976"/>
            <a:ext cx="8464183" cy="79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Oswald"/>
              <a:buNone/>
            </a:pPr>
            <a:r>
              <a:rPr lang="en-US" sz="3000" b="1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Red Flag Warning</a:t>
            </a:r>
            <a:endParaRPr/>
          </a:p>
        </p:txBody>
      </p:sp>
      <p:sp>
        <p:nvSpPr>
          <p:cNvPr id="335" name="Google Shape;335;p23"/>
          <p:cNvSpPr txBox="1"/>
          <p:nvPr/>
        </p:nvSpPr>
        <p:spPr>
          <a:xfrm>
            <a:off x="3381830" y="210068"/>
            <a:ext cx="8464183" cy="79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Stay Informed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270309" y="1579418"/>
            <a:ext cx="11384135" cy="459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b="1"/>
              <a:t>Mission Statement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/>
              <a:t>Committed to serving the community by protecting life, property, and the environment through prevention and response.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 b="1"/>
              <a:t>Community Alliance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/>
              <a:t>Develop and sustain effective relationships with all stakeholders.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</a:pPr>
            <a:endParaRPr sz="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n-US"/>
              <a:t>Establish outreach efforts to engage and educate the public and stakeholder groups.</a:t>
            </a:r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title"/>
          </p:nvPr>
        </p:nvSpPr>
        <p:spPr>
          <a:xfrm>
            <a:off x="270308" y="413868"/>
            <a:ext cx="10286855" cy="45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lang="en-US"/>
              <a:t>Introduction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489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5"/>
          <p:cNvPicPr preferRelativeResize="0"/>
          <p:nvPr/>
        </p:nvPicPr>
        <p:blipFill rotWithShape="1">
          <a:blip r:embed="rId3">
            <a:alphaModFix/>
          </a:blip>
          <a:srcRect t="15180"/>
          <a:stretch/>
        </p:blipFill>
        <p:spPr>
          <a:xfrm>
            <a:off x="-2" y="2485806"/>
            <a:ext cx="12192002" cy="438584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5"/>
          <p:cNvSpPr txBox="1"/>
          <p:nvPr/>
        </p:nvSpPr>
        <p:spPr>
          <a:xfrm>
            <a:off x="7244627" y="4210021"/>
            <a:ext cx="3389136" cy="77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Santa Clara County Fire Department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None/>
            </a:pPr>
            <a:r>
              <a:rPr lang="en-US" sz="140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www.sccfd.org/rsg</a:t>
            </a:r>
            <a:r>
              <a:rPr lang="en-US" sz="14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408.378.4010</a:t>
            </a:r>
            <a:endParaRPr/>
          </a:p>
        </p:txBody>
      </p:sp>
      <p:sp>
        <p:nvSpPr>
          <p:cNvPr id="343" name="Google Shape;343;p25"/>
          <p:cNvSpPr/>
          <p:nvPr/>
        </p:nvSpPr>
        <p:spPr>
          <a:xfrm>
            <a:off x="7244627" y="3358863"/>
            <a:ext cx="350349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Santa Clara County FireSafe Council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www.sccfiresafe.org</a:t>
            </a:r>
            <a:r>
              <a:rPr lang="en-US" sz="14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408.975.9591</a:t>
            </a:r>
            <a:endParaRPr/>
          </a:p>
        </p:txBody>
      </p:sp>
      <p:sp>
        <p:nvSpPr>
          <p:cNvPr id="344" name="Google Shape;344;p25"/>
          <p:cNvSpPr txBox="1"/>
          <p:nvPr/>
        </p:nvSpPr>
        <p:spPr>
          <a:xfrm>
            <a:off x="7284475" y="5109684"/>
            <a:ext cx="4147621" cy="93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Santa Clara County Office of Emergency Mgmt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525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None/>
            </a:pPr>
            <a:r>
              <a:rPr lang="en-US" sz="140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emergencymanagement.sccgov.org</a:t>
            </a:r>
            <a:endParaRPr sz="140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525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408.808.7800</a:t>
            </a:r>
            <a:endParaRPr/>
          </a:p>
        </p:txBody>
      </p:sp>
      <p:sp>
        <p:nvSpPr>
          <p:cNvPr id="345" name="Google Shape;345;p25"/>
          <p:cNvSpPr/>
          <p:nvPr/>
        </p:nvSpPr>
        <p:spPr>
          <a:xfrm>
            <a:off x="7288223" y="1701450"/>
            <a:ext cx="2800073" cy="67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PG&amp;E</a:t>
            </a:r>
            <a:b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www.pge.com</a:t>
            </a:r>
            <a:r>
              <a:rPr lang="en-US" sz="14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800.743.5000</a:t>
            </a:r>
            <a:endParaRPr/>
          </a:p>
        </p:txBody>
      </p:sp>
      <p:sp>
        <p:nvSpPr>
          <p:cNvPr id="346" name="Google Shape;346;p25"/>
          <p:cNvSpPr txBox="1"/>
          <p:nvPr/>
        </p:nvSpPr>
        <p:spPr>
          <a:xfrm>
            <a:off x="1475528" y="952524"/>
            <a:ext cx="307688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American Red Cross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www.redcross.org</a:t>
            </a:r>
            <a:br>
              <a:rPr lang="en-US" sz="14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408.577.1000</a:t>
            </a:r>
            <a:endParaRPr/>
          </a:p>
        </p:txBody>
      </p:sp>
      <p:sp>
        <p:nvSpPr>
          <p:cNvPr id="347" name="Google Shape;347;p25"/>
          <p:cNvSpPr txBox="1"/>
          <p:nvPr/>
        </p:nvSpPr>
        <p:spPr>
          <a:xfrm>
            <a:off x="1519150" y="1828153"/>
            <a:ext cx="338913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California Department of Insurance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www.insurance.ca.gov</a:t>
            </a:r>
            <a:r>
              <a:rPr lang="en-US" sz="14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800.927.4357</a:t>
            </a:r>
            <a:endParaRPr/>
          </a:p>
        </p:txBody>
      </p:sp>
      <p:sp>
        <p:nvSpPr>
          <p:cNvPr id="348" name="Google Shape;348;p25"/>
          <p:cNvSpPr txBox="1"/>
          <p:nvPr/>
        </p:nvSpPr>
        <p:spPr>
          <a:xfrm>
            <a:off x="1519149" y="2708792"/>
            <a:ext cx="257900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CAL FIRE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www.fire.ca.gov</a:t>
            </a:r>
            <a:r>
              <a:rPr lang="en-US" sz="14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49" name="Google Shape;349;p25"/>
          <p:cNvSpPr txBox="1"/>
          <p:nvPr/>
        </p:nvSpPr>
        <p:spPr>
          <a:xfrm>
            <a:off x="1566703" y="3421244"/>
            <a:ext cx="395061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Consumer Environmental Protection Agency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https://cepa.santaclaracounty.gov/home</a:t>
            </a:r>
            <a:endParaRPr sz="140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408.918.4600</a:t>
            </a:r>
            <a:endParaRPr/>
          </a:p>
        </p:txBody>
      </p:sp>
      <p:sp>
        <p:nvSpPr>
          <p:cNvPr id="350" name="Google Shape;350;p25"/>
          <p:cNvSpPr txBox="1"/>
          <p:nvPr/>
        </p:nvSpPr>
        <p:spPr>
          <a:xfrm>
            <a:off x="1518623" y="4359127"/>
            <a:ext cx="489735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Firewise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Community Leaders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www.nfpa.org/education-and-research/wildfire/firewise-usa</a:t>
            </a:r>
            <a:r>
              <a:rPr lang="en-US" sz="14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51" name="Google Shape;351;p25"/>
          <p:cNvSpPr txBox="1"/>
          <p:nvPr/>
        </p:nvSpPr>
        <p:spPr>
          <a:xfrm>
            <a:off x="1574353" y="5150449"/>
            <a:ext cx="426611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Animal Disaster Preparedness &amp; Response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halterproject.org </a:t>
            </a:r>
            <a:b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707.318.7526</a:t>
            </a:r>
            <a:endParaRPr/>
          </a:p>
        </p:txBody>
      </p:sp>
      <p:sp>
        <p:nvSpPr>
          <p:cNvPr id="352" name="Google Shape;352;p25"/>
          <p:cNvSpPr txBox="1"/>
          <p:nvPr/>
        </p:nvSpPr>
        <p:spPr>
          <a:xfrm>
            <a:off x="7285293" y="900419"/>
            <a:ext cx="327872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Office of the Sheriff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sheriff.santaclaracounty.gov/home </a:t>
            </a: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408.808.4400</a:t>
            </a:r>
            <a:endParaRPr/>
          </a:p>
        </p:txBody>
      </p:sp>
      <p:sp>
        <p:nvSpPr>
          <p:cNvPr id="353" name="Google Shape;353;p25"/>
          <p:cNvSpPr txBox="1"/>
          <p:nvPr/>
        </p:nvSpPr>
        <p:spPr>
          <a:xfrm>
            <a:off x="1566703" y="5937568"/>
            <a:ext cx="327872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MidPen Open Space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www.openspace.org</a:t>
            </a: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650.691.1200</a:t>
            </a:r>
            <a:endParaRPr/>
          </a:p>
        </p:txBody>
      </p:sp>
      <p:sp>
        <p:nvSpPr>
          <p:cNvPr id="354" name="Google Shape;354;p25"/>
          <p:cNvSpPr txBox="1"/>
          <p:nvPr/>
        </p:nvSpPr>
        <p:spPr>
          <a:xfrm>
            <a:off x="7349477" y="6009350"/>
            <a:ext cx="254972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Valley Water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www.valleywater.org</a:t>
            </a:r>
            <a:r>
              <a:rPr lang="en-US" sz="14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408.265.2600</a:t>
            </a:r>
            <a:endParaRPr/>
          </a:p>
        </p:txBody>
      </p:sp>
      <p:pic>
        <p:nvPicPr>
          <p:cNvPr id="355" name="Google Shape;355;p2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508641" y="4328846"/>
            <a:ext cx="714652" cy="52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5" descr="American Red Cross Home"/>
          <p:cNvPicPr preferRelativeResize="0"/>
          <p:nvPr/>
        </p:nvPicPr>
        <p:blipFill rotWithShape="1">
          <a:blip r:embed="rId17">
            <a:alphaModFix/>
          </a:blip>
          <a:srcRect r="67949" b="-2132"/>
          <a:stretch/>
        </p:blipFill>
        <p:spPr>
          <a:xfrm>
            <a:off x="828962" y="958985"/>
            <a:ext cx="591861" cy="625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5" descr="Department of Insurance (CDI) | CA.gov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86887" y="1793578"/>
            <a:ext cx="640439" cy="64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64417" y="2643525"/>
            <a:ext cx="535755" cy="69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01973" y="3395306"/>
            <a:ext cx="845839" cy="77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509192" y="5208392"/>
            <a:ext cx="712350" cy="62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5" descr="Midpeninsula Regional Open Space District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16323" y="5832156"/>
            <a:ext cx="457575" cy="87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5" descr="Pacific Gas and Electric Company - Wikipedia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656492" y="1700582"/>
            <a:ext cx="430077" cy="514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645366" y="3457026"/>
            <a:ext cx="440000" cy="54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581499" y="951366"/>
            <a:ext cx="603681" cy="59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5" descr="Valley Water, Palo Alto and Mountain View Approve Historic Water Agreement  — Clean Energy Capital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604253" y="6072914"/>
            <a:ext cx="584216" cy="61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5" descr="Text&#10;&#10;AI-generated content may be incorrect."/>
          <p:cNvPicPr preferRelativeResize="0"/>
          <p:nvPr/>
        </p:nvPicPr>
        <p:blipFill rotWithShape="1">
          <a:blip r:embed="rId26">
            <a:alphaModFix/>
          </a:blip>
          <a:srcRect l="3980" t="18893" r="1391" b="5701"/>
          <a:stretch/>
        </p:blipFill>
        <p:spPr>
          <a:xfrm>
            <a:off x="273766" y="5278057"/>
            <a:ext cx="1245383" cy="43983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5"/>
          <p:cNvSpPr/>
          <p:nvPr/>
        </p:nvSpPr>
        <p:spPr>
          <a:xfrm>
            <a:off x="7290448" y="2549106"/>
            <a:ext cx="2800073" cy="73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San José Fire Department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www.sjfd.org</a:t>
            </a:r>
            <a:r>
              <a:rPr lang="en-US" sz="14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408.794.7000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25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6419232" y="2381939"/>
            <a:ext cx="921780" cy="91014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5"/>
          <p:cNvSpPr/>
          <p:nvPr/>
        </p:nvSpPr>
        <p:spPr>
          <a:xfrm>
            <a:off x="360926" y="4392498"/>
            <a:ext cx="1024518" cy="655234"/>
          </a:xfrm>
          <a:prstGeom prst="rect">
            <a:avLst/>
          </a:prstGeom>
          <a:solidFill>
            <a:srgbClr val="4472C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25" descr="Firewise logo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417968" y="4429026"/>
            <a:ext cx="929715" cy="57653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5"/>
          <p:cNvSpPr txBox="1"/>
          <p:nvPr/>
        </p:nvSpPr>
        <p:spPr>
          <a:xfrm>
            <a:off x="151710" y="112981"/>
            <a:ext cx="11497669" cy="79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Connect With Local Agencies					Thank you!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270308" y="413868"/>
            <a:ext cx="10286855" cy="45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Wildland Areas Within San José</a:t>
            </a:r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dt" idx="10"/>
          </p:nvPr>
        </p:nvSpPr>
        <p:spPr>
          <a:xfrm>
            <a:off x="9436608" y="651714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Friday, August 22, 2025</a:t>
            </a:r>
            <a:endParaRPr/>
          </a:p>
        </p:txBody>
      </p:sp>
      <p:sp>
        <p:nvSpPr>
          <p:cNvPr id="112" name="Google Shape;112;p4"/>
          <p:cNvSpPr txBox="1">
            <a:spLocks noGrp="1"/>
          </p:cNvSpPr>
          <p:nvPr>
            <p:ph type="sldNum" idx="12"/>
          </p:nvPr>
        </p:nvSpPr>
        <p:spPr>
          <a:xfrm>
            <a:off x="0" y="651714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grpSp>
        <p:nvGrpSpPr>
          <p:cNvPr id="113" name="Google Shape;113;p4"/>
          <p:cNvGrpSpPr/>
          <p:nvPr/>
        </p:nvGrpSpPr>
        <p:grpSpPr>
          <a:xfrm>
            <a:off x="1381231" y="1210535"/>
            <a:ext cx="8065008" cy="5306607"/>
            <a:chOff x="1371600" y="1210535"/>
            <a:chExt cx="8065008" cy="5306607"/>
          </a:xfrm>
        </p:grpSpPr>
        <p:pic>
          <p:nvPicPr>
            <p:cNvPr id="114" name="Google Shape;114;p4"/>
            <p:cNvPicPr preferRelativeResize="0"/>
            <p:nvPr/>
          </p:nvPicPr>
          <p:blipFill rotWithShape="1">
            <a:blip r:embed="rId3">
              <a:alphaModFix/>
            </a:blip>
            <a:srcRect r="21292"/>
            <a:stretch/>
          </p:blipFill>
          <p:spPr>
            <a:xfrm>
              <a:off x="1371600" y="1228553"/>
              <a:ext cx="5414356" cy="5165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4"/>
            <p:cNvPicPr preferRelativeResize="0"/>
            <p:nvPr/>
          </p:nvPicPr>
          <p:blipFill rotWithShape="1">
            <a:blip r:embed="rId3">
              <a:alphaModFix/>
            </a:blip>
            <a:srcRect l="79657" b="37792"/>
            <a:stretch/>
          </p:blipFill>
          <p:spPr>
            <a:xfrm>
              <a:off x="7125670" y="1210535"/>
              <a:ext cx="2310938" cy="530660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>
            <a:spLocks noGrp="1"/>
          </p:cNvSpPr>
          <p:nvPr>
            <p:ph type="body" idx="1"/>
          </p:nvPr>
        </p:nvSpPr>
        <p:spPr>
          <a:xfrm>
            <a:off x="174773" y="1283463"/>
            <a:ext cx="11166516" cy="4967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 b="1" i="0" u="none" strike="noStrike">
                <a:solidFill>
                  <a:srgbClr val="000000"/>
                </a:solidFill>
              </a:rPr>
              <a:t>Firefighting tactics are adapted to </a:t>
            </a:r>
            <a:r>
              <a:rPr lang="en-US" b="0" i="0">
                <a:solidFill>
                  <a:srgbClr val="000000"/>
                </a:solidFill>
              </a:rPr>
              <a:t>​</a:t>
            </a:r>
            <a:br>
              <a:rPr lang="en-US" b="0" i="0">
                <a:solidFill>
                  <a:srgbClr val="000000"/>
                </a:solidFill>
              </a:rPr>
            </a:br>
            <a:r>
              <a:rPr lang="en-US" b="1" i="0" u="none" strike="noStrike">
                <a:solidFill>
                  <a:srgbClr val="000000"/>
                </a:solidFill>
              </a:rPr>
              <a:t>work with limited water supply:</a:t>
            </a:r>
            <a:r>
              <a:rPr lang="en-US" b="0" i="0">
                <a:solidFill>
                  <a:srgbClr val="000000"/>
                </a:solidFill>
              </a:rPr>
              <a:t>​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 b="1" i="0" u="none" strike="noStrike">
                <a:solidFill>
                  <a:srgbClr val="000000"/>
                </a:solidFill>
              </a:rPr>
              <a:t>Response Engines</a:t>
            </a:r>
            <a:r>
              <a:rPr lang="en-US" b="0" i="0">
                <a:solidFill>
                  <a:srgbClr val="000000"/>
                </a:solidFill>
              </a:rPr>
              <a:t>​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b="0" i="0" u="none" strike="noStrike">
                <a:solidFill>
                  <a:srgbClr val="000000"/>
                </a:solidFill>
              </a:rPr>
              <a:t>Type 1, 3 &amp; 6 engines carry their own water for </a:t>
            </a:r>
            <a:r>
              <a:rPr lang="en-US" b="0" i="0">
                <a:solidFill>
                  <a:srgbClr val="000000"/>
                </a:solidFill>
              </a:rPr>
              <a:t>​</a:t>
            </a:r>
            <a:br>
              <a:rPr lang="en-US" b="0" i="0">
                <a:solidFill>
                  <a:srgbClr val="000000"/>
                </a:solidFill>
              </a:rPr>
            </a:br>
            <a:r>
              <a:rPr lang="en-US" b="0" i="0" u="none" strike="noStrike">
                <a:solidFill>
                  <a:srgbClr val="000000"/>
                </a:solidFill>
              </a:rPr>
              <a:t>firefighting &amp; have specialized equipment that </a:t>
            </a:r>
            <a:r>
              <a:rPr lang="en-US" b="0" i="0">
                <a:solidFill>
                  <a:srgbClr val="000000"/>
                </a:solidFill>
              </a:rPr>
              <a:t>​</a:t>
            </a:r>
            <a:br>
              <a:rPr lang="en-US" b="0" i="0">
                <a:solidFill>
                  <a:srgbClr val="000000"/>
                </a:solidFill>
              </a:rPr>
            </a:br>
            <a:r>
              <a:rPr lang="en-US" b="0" i="0" u="none" strike="noStrike">
                <a:solidFill>
                  <a:srgbClr val="000000"/>
                </a:solidFill>
              </a:rPr>
              <a:t>allows them to refill from natural or nearby sources </a:t>
            </a:r>
            <a:r>
              <a:rPr lang="en-US" b="0" i="0">
                <a:solidFill>
                  <a:srgbClr val="000000"/>
                </a:solidFill>
              </a:rPr>
              <a:t>​</a:t>
            </a:r>
            <a:br>
              <a:rPr lang="en-US" b="0" i="0">
                <a:solidFill>
                  <a:srgbClr val="000000"/>
                </a:solidFill>
              </a:rPr>
            </a:br>
            <a:r>
              <a:rPr lang="en-US" b="0" i="1" u="none" strike="noStrike">
                <a:solidFill>
                  <a:srgbClr val="000000"/>
                </a:solidFill>
              </a:rPr>
              <a:t>(i.e. pools, creeks, or ponds) </a:t>
            </a:r>
            <a:r>
              <a:rPr lang="en-US" b="0" i="0">
                <a:solidFill>
                  <a:srgbClr val="000000"/>
                </a:solidFill>
              </a:rPr>
              <a:t>​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b="0" i="0" u="none" strike="noStrike">
                <a:solidFill>
                  <a:srgbClr val="000000"/>
                </a:solidFill>
              </a:rPr>
              <a:t>This helps crews stay effective even in areas without fire hydrants</a:t>
            </a:r>
            <a:r>
              <a:rPr lang="en-US" b="0" i="0">
                <a:solidFill>
                  <a:srgbClr val="000000"/>
                </a:solidFill>
              </a:rPr>
              <a:t>​</a:t>
            </a:r>
            <a:br>
              <a:rPr lang="en-US" b="0" i="0">
                <a:solidFill>
                  <a:srgbClr val="000000"/>
                </a:solidFill>
              </a:rPr>
            </a:br>
            <a:r>
              <a:rPr lang="en-US" b="0" i="0">
                <a:solidFill>
                  <a:srgbClr val="000000"/>
                </a:solidFill>
              </a:rPr>
              <a:t>​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 b="1" i="0" u="none" strike="noStrike">
                <a:solidFill>
                  <a:srgbClr val="000000"/>
                </a:solidFill>
              </a:rPr>
              <a:t>Water Tenders </a:t>
            </a:r>
            <a:r>
              <a:rPr lang="en-US" b="0" i="0">
                <a:solidFill>
                  <a:srgbClr val="000000"/>
                </a:solidFill>
              </a:rPr>
              <a:t>​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b="0" i="0" u="none" strike="noStrike">
                <a:solidFill>
                  <a:srgbClr val="000000"/>
                </a:solidFill>
              </a:rPr>
              <a:t>Transport 2,000 Gallons of water</a:t>
            </a:r>
            <a:r>
              <a:rPr lang="en-US" b="0" i="0">
                <a:solidFill>
                  <a:srgbClr val="000000"/>
                </a:solidFill>
              </a:rPr>
              <a:t>​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b="0" i="0" u="none" strike="noStrike">
                <a:solidFill>
                  <a:srgbClr val="000000"/>
                </a:solidFill>
              </a:rPr>
              <a:t>Have the ability to carry portable tanks that can be set up in strategic locations, giving fire engines a place to refill when fighting fires in remote areas</a:t>
            </a:r>
            <a:endParaRPr b="0" i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/>
          </a:p>
        </p:txBody>
      </p:sp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270308" y="413868"/>
            <a:ext cx="10286855" cy="45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lang="en-US"/>
              <a:t>Wildland Firefighter Operations</a:t>
            </a:r>
            <a:endParaRPr/>
          </a:p>
        </p:txBody>
      </p:sp>
      <p:pic>
        <p:nvPicPr>
          <p:cNvPr id="122" name="Google Shape;122;p6" descr="No photo description availabl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567" y="1287156"/>
            <a:ext cx="3547532" cy="2410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/>
          <p:nvPr/>
        </p:nvSpPr>
        <p:spPr>
          <a:xfrm>
            <a:off x="353608" y="1488464"/>
            <a:ext cx="3175112" cy="1359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A3F"/>
              </a:buClr>
              <a:buSzPts val="8000"/>
              <a:buFont typeface="Oswald"/>
              <a:buNone/>
            </a:pPr>
            <a:r>
              <a:rPr lang="en-US" sz="8000" b="1" i="0" u="none" strike="noStrike" cap="none">
                <a:solidFill>
                  <a:srgbClr val="FF4A3F"/>
                </a:solidFill>
                <a:latin typeface="Oswald"/>
                <a:ea typeface="Oswald"/>
                <a:cs typeface="Oswald"/>
                <a:sym typeface="Oswald"/>
              </a:rPr>
              <a:t>READY</a:t>
            </a:r>
            <a:endParaRPr/>
          </a:p>
        </p:txBody>
      </p:sp>
      <p:sp>
        <p:nvSpPr>
          <p:cNvPr id="128" name="Google Shape;128;p7"/>
          <p:cNvSpPr txBox="1"/>
          <p:nvPr/>
        </p:nvSpPr>
        <p:spPr>
          <a:xfrm>
            <a:off x="384273" y="3487178"/>
            <a:ext cx="2972386" cy="1104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8000"/>
              <a:buFont typeface="Oswald"/>
              <a:buNone/>
            </a:pPr>
            <a:r>
              <a:rPr lang="en-US" sz="8000" b="1" i="0" u="none" strike="noStrike" cap="none">
                <a:solidFill>
                  <a:srgbClr val="FFC000"/>
                </a:solidFill>
                <a:latin typeface="Oswald"/>
                <a:ea typeface="Oswald"/>
                <a:cs typeface="Oswald"/>
                <a:sym typeface="Oswald"/>
              </a:rPr>
              <a:t>SET</a:t>
            </a:r>
            <a:endParaRPr/>
          </a:p>
        </p:txBody>
      </p:sp>
      <p:sp>
        <p:nvSpPr>
          <p:cNvPr id="129" name="Google Shape;129;p7"/>
          <p:cNvSpPr txBox="1"/>
          <p:nvPr/>
        </p:nvSpPr>
        <p:spPr>
          <a:xfrm>
            <a:off x="375753" y="5230538"/>
            <a:ext cx="2146464" cy="101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Oswald"/>
              <a:buNone/>
            </a:pPr>
            <a:r>
              <a:rPr lang="en-US" sz="8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GO</a:t>
            </a:r>
            <a:endParaRPr/>
          </a:p>
        </p:txBody>
      </p:sp>
      <p:sp>
        <p:nvSpPr>
          <p:cNvPr id="130" name="Google Shape;130;p7"/>
          <p:cNvSpPr txBox="1"/>
          <p:nvPr/>
        </p:nvSpPr>
        <p:spPr>
          <a:xfrm>
            <a:off x="1756164" y="3446620"/>
            <a:ext cx="610076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891" marR="0" lvl="0" indent="-16033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Wildfire Action Plan | Supply Kits</a:t>
            </a:r>
            <a:endParaRPr/>
          </a:p>
          <a:p>
            <a:pPr marL="342891" marR="0" lvl="0" indent="-16033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Communication Plan</a:t>
            </a:r>
            <a:endParaRPr/>
          </a:p>
          <a:p>
            <a:pPr marL="342891" marR="0" lvl="0" indent="-16033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Insurance Preparedness</a:t>
            </a:r>
            <a:endParaRPr/>
          </a:p>
        </p:txBody>
      </p:sp>
      <p:sp>
        <p:nvSpPr>
          <p:cNvPr id="131" name="Google Shape;131;p7"/>
          <p:cNvSpPr txBox="1"/>
          <p:nvPr/>
        </p:nvSpPr>
        <p:spPr>
          <a:xfrm>
            <a:off x="3044729" y="1644290"/>
            <a:ext cx="401655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891" marR="0" lvl="0" indent="-16033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Harden Your Home</a:t>
            </a:r>
            <a:endParaRPr/>
          </a:p>
          <a:p>
            <a:pPr marL="342891" marR="0" lvl="0" indent="-16033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Defensible Space ZONES</a:t>
            </a:r>
            <a:endParaRPr/>
          </a:p>
          <a:p>
            <a:pPr marL="342891" marR="0" lvl="0" indent="-16033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Smart Landscaping</a:t>
            </a:r>
            <a:endParaRPr/>
          </a:p>
        </p:txBody>
      </p:sp>
      <p:sp>
        <p:nvSpPr>
          <p:cNvPr id="132" name="Google Shape;132;p7"/>
          <p:cNvSpPr txBox="1"/>
          <p:nvPr/>
        </p:nvSpPr>
        <p:spPr>
          <a:xfrm>
            <a:off x="1665066" y="5200106"/>
            <a:ext cx="665541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891" marR="0" lvl="0" indent="-16033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Evacuation Readiness</a:t>
            </a:r>
            <a:endParaRPr/>
          </a:p>
          <a:p>
            <a:pPr marL="342891" marR="0" lvl="0" indent="-16033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Emergency Evacuation terminology</a:t>
            </a:r>
            <a:endParaRPr/>
          </a:p>
          <a:p>
            <a:pPr marL="342891" marR="0" lvl="0" indent="-16033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Staying Informed</a:t>
            </a:r>
            <a:endParaRPr/>
          </a:p>
        </p:txBody>
      </p:sp>
      <p:pic>
        <p:nvPicPr>
          <p:cNvPr id="133" name="Google Shape;133;p7"/>
          <p:cNvPicPr preferRelativeResize="0"/>
          <p:nvPr/>
        </p:nvPicPr>
        <p:blipFill rotWithShape="1">
          <a:blip r:embed="rId3">
            <a:alphaModFix/>
          </a:blip>
          <a:srcRect l="13453" r="13453"/>
          <a:stretch/>
        </p:blipFill>
        <p:spPr>
          <a:xfrm>
            <a:off x="6686486" y="1974454"/>
            <a:ext cx="5151906" cy="395999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270308" y="413868"/>
            <a:ext cx="10286855" cy="45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  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>
            <a:spLocks noGrp="1"/>
          </p:cNvSpPr>
          <p:nvPr>
            <p:ph type="title"/>
          </p:nvPr>
        </p:nvSpPr>
        <p:spPr>
          <a:xfrm>
            <a:off x="270308" y="413868"/>
            <a:ext cx="10286855" cy="45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lang="en-US"/>
              <a:t>Three Types of Fire Exposure</a:t>
            </a:r>
            <a:endParaRPr/>
          </a:p>
        </p:txBody>
      </p:sp>
      <p:pic>
        <p:nvPicPr>
          <p:cNvPr id="140" name="Google Shape;140;p8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8304" y="2313044"/>
            <a:ext cx="3190875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8" descr="A picture containing text, businesscar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3819" y="2313044"/>
            <a:ext cx="3190875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893" y="2264553"/>
            <a:ext cx="3486150" cy="298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/>
        </p:nvSpPr>
        <p:spPr>
          <a:xfrm>
            <a:off x="-1" y="5608921"/>
            <a:ext cx="12192000" cy="707886"/>
          </a:xfrm>
          <a:prstGeom prst="rect">
            <a:avLst/>
          </a:prstGeom>
          <a:solidFill>
            <a:srgbClr val="91040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Defensible Space strategies have focused on how to reduce </a:t>
            </a:r>
            <a:r>
              <a:rPr lang="en-US" sz="2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direct flame contact.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Preparing for embers and radiant heat exposures takes a different approach.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44" name="Google Shape;144;p8"/>
          <p:cNvSpPr txBox="1"/>
          <p:nvPr/>
        </p:nvSpPr>
        <p:spPr>
          <a:xfrm>
            <a:off x="452312" y="1603076"/>
            <a:ext cx="4043511" cy="79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 Flame Contact</a:t>
            </a:r>
            <a:endParaRPr/>
          </a:p>
        </p:txBody>
      </p:sp>
      <p:sp>
        <p:nvSpPr>
          <p:cNvPr id="145" name="Google Shape;145;p8"/>
          <p:cNvSpPr txBox="1"/>
          <p:nvPr/>
        </p:nvSpPr>
        <p:spPr>
          <a:xfrm>
            <a:off x="7378575" y="1603076"/>
            <a:ext cx="4043511" cy="79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Radiant Heat</a:t>
            </a:r>
            <a:endParaRPr/>
          </a:p>
        </p:txBody>
      </p:sp>
      <p:sp>
        <p:nvSpPr>
          <p:cNvPr id="146" name="Google Shape;146;p8"/>
          <p:cNvSpPr txBox="1"/>
          <p:nvPr/>
        </p:nvSpPr>
        <p:spPr>
          <a:xfrm>
            <a:off x="3915444" y="1603141"/>
            <a:ext cx="4043511" cy="79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Embers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489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"/>
          <p:cNvPicPr preferRelativeResize="0"/>
          <p:nvPr/>
        </p:nvPicPr>
        <p:blipFill rotWithShape="1">
          <a:blip r:embed="rId3">
            <a:alphaModFix/>
          </a:blip>
          <a:srcRect t="15180"/>
          <a:stretch/>
        </p:blipFill>
        <p:spPr>
          <a:xfrm>
            <a:off x="-2" y="2715904"/>
            <a:ext cx="12192002" cy="415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9" descr="house vent"/>
          <p:cNvPicPr preferRelativeResize="0"/>
          <p:nvPr/>
        </p:nvPicPr>
        <p:blipFill rotWithShape="1">
          <a:blip r:embed="rId4">
            <a:alphaModFix/>
          </a:blip>
          <a:srcRect l="914" t="14265" r="2122" b="13159"/>
          <a:stretch/>
        </p:blipFill>
        <p:spPr>
          <a:xfrm>
            <a:off x="-1" y="-25249"/>
            <a:ext cx="3969169" cy="2087929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9" descr="Your Guide to Top 'Local House Painters Near Me"/>
          <p:cNvPicPr preferRelativeResize="0"/>
          <p:nvPr/>
        </p:nvPicPr>
        <p:blipFill rotWithShape="1">
          <a:blip r:embed="rId5">
            <a:alphaModFix/>
          </a:blip>
          <a:srcRect t="3830"/>
          <a:stretch/>
        </p:blipFill>
        <p:spPr>
          <a:xfrm>
            <a:off x="8577970" y="1"/>
            <a:ext cx="3631911" cy="2315555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p9"/>
          <p:cNvPicPr preferRelativeResize="0"/>
          <p:nvPr/>
        </p:nvPicPr>
        <p:blipFill rotWithShape="1">
          <a:blip r:embed="rId6">
            <a:alphaModFix/>
          </a:blip>
          <a:srcRect l="1873" r="2437" b="377"/>
          <a:stretch/>
        </p:blipFill>
        <p:spPr>
          <a:xfrm>
            <a:off x="4010790" y="-21499"/>
            <a:ext cx="4552115" cy="2830707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6" name="Google Shape;156;p9"/>
          <p:cNvSpPr/>
          <p:nvPr/>
        </p:nvSpPr>
        <p:spPr>
          <a:xfrm>
            <a:off x="30844" y="1711607"/>
            <a:ext cx="2178651" cy="34059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Install 1/8” Mesh on Vents</a:t>
            </a:r>
            <a:endParaRPr/>
          </a:p>
        </p:txBody>
      </p:sp>
      <p:sp>
        <p:nvSpPr>
          <p:cNvPr id="157" name="Google Shape;157;p9"/>
          <p:cNvSpPr/>
          <p:nvPr/>
        </p:nvSpPr>
        <p:spPr>
          <a:xfrm rot="10800000">
            <a:off x="5020708" y="-22594"/>
            <a:ext cx="2634368" cy="346109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411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endParaRPr sz="1400" b="1" i="0" u="none" strike="noStrike" cap="none">
              <a:solidFill>
                <a:schemeClr val="dk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158" name="Google Shape;158;p9" descr="How To Seal Gaps In Vinyl Siding | Waypoint Inspection"/>
          <p:cNvPicPr preferRelativeResize="0"/>
          <p:nvPr/>
        </p:nvPicPr>
        <p:blipFill rotWithShape="1">
          <a:blip r:embed="rId7">
            <a:alphaModFix/>
          </a:blip>
          <a:srcRect l="17397" t="26252" r="-125" b="-566"/>
          <a:stretch/>
        </p:blipFill>
        <p:spPr>
          <a:xfrm>
            <a:off x="8575773" y="2315555"/>
            <a:ext cx="3621731" cy="2160192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9" name="Google Shape;159;p9"/>
          <p:cNvSpPr/>
          <p:nvPr/>
        </p:nvSpPr>
        <p:spPr>
          <a:xfrm>
            <a:off x="8701675" y="4055778"/>
            <a:ext cx="2913000" cy="3801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Seal Gaps in Siding, Eaves &amp; Doors</a:t>
            </a:r>
            <a:endParaRPr/>
          </a:p>
        </p:txBody>
      </p:sp>
      <p:pic>
        <p:nvPicPr>
          <p:cNvPr id="160" name="Google Shape;160;p9" descr="What is Window Glazing? Why is it Important for Energy Efficiency?"/>
          <p:cNvPicPr preferRelativeResize="0"/>
          <p:nvPr/>
        </p:nvPicPr>
        <p:blipFill rotWithShape="1">
          <a:blip r:embed="rId8">
            <a:alphaModFix/>
          </a:blip>
          <a:srcRect t="9475" r="16606" b="9281"/>
          <a:stretch/>
        </p:blipFill>
        <p:spPr>
          <a:xfrm>
            <a:off x="8563395" y="4425551"/>
            <a:ext cx="3643327" cy="244002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9"/>
          <p:cNvPicPr preferRelativeResize="0"/>
          <p:nvPr/>
        </p:nvPicPr>
        <p:blipFill rotWithShape="1">
          <a:blip r:embed="rId9">
            <a:alphaModFix/>
          </a:blip>
          <a:srcRect l="215" t="288" r="456" b="-287"/>
          <a:stretch/>
        </p:blipFill>
        <p:spPr>
          <a:xfrm>
            <a:off x="3991044" y="4176541"/>
            <a:ext cx="4552115" cy="2681459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2" name="Google Shape;162;p9" descr="13 Deck Skirting Ideas To Protect Your Deck | TimberTech"/>
          <p:cNvPicPr preferRelativeResize="0"/>
          <p:nvPr/>
        </p:nvPicPr>
        <p:blipFill rotWithShape="1">
          <a:blip r:embed="rId10">
            <a:alphaModFix/>
          </a:blip>
          <a:srcRect l="6071" r="11507" b="7659"/>
          <a:stretch/>
        </p:blipFill>
        <p:spPr>
          <a:xfrm>
            <a:off x="-2" y="4827963"/>
            <a:ext cx="3966971" cy="2053034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3" name="Google Shape;163;p9"/>
          <p:cNvSpPr/>
          <p:nvPr/>
        </p:nvSpPr>
        <p:spPr>
          <a:xfrm>
            <a:off x="10935267" y="6322883"/>
            <a:ext cx="1271455" cy="558115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Install Double Pane Windows</a:t>
            </a:r>
            <a:endParaRPr/>
          </a:p>
        </p:txBody>
      </p:sp>
      <p:pic>
        <p:nvPicPr>
          <p:cNvPr id="164" name="Google Shape;164;p9" descr="Fire-Resistant Decks, Patios, &amp; Porches"/>
          <p:cNvPicPr preferRelativeResize="0"/>
          <p:nvPr/>
        </p:nvPicPr>
        <p:blipFill rotWithShape="1">
          <a:blip r:embed="rId11">
            <a:alphaModFix/>
          </a:blip>
          <a:srcRect t="25593" r="1144" b="6295"/>
          <a:stretch/>
        </p:blipFill>
        <p:spPr>
          <a:xfrm>
            <a:off x="0" y="2062681"/>
            <a:ext cx="3966970" cy="2765282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5" name="Google Shape;165;p9"/>
          <p:cNvSpPr/>
          <p:nvPr/>
        </p:nvSpPr>
        <p:spPr>
          <a:xfrm>
            <a:off x="695325" y="4590150"/>
            <a:ext cx="2466600" cy="4545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Remove Combustibles </a:t>
            </a:r>
            <a:br>
              <a:rPr lang="en-US" sz="1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</a:br>
            <a:r>
              <a:rPr lang="en-US" sz="1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&amp; Enclose Space Under Decks</a:t>
            </a:r>
            <a:endParaRPr/>
          </a:p>
        </p:txBody>
      </p:sp>
      <p:sp>
        <p:nvSpPr>
          <p:cNvPr id="166" name="Google Shape;166;p9"/>
          <p:cNvSpPr/>
          <p:nvPr/>
        </p:nvSpPr>
        <p:spPr>
          <a:xfrm>
            <a:off x="4416232" y="6541817"/>
            <a:ext cx="3785813" cy="322729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Use Class A Non- Combustible Roofing Materials</a:t>
            </a:r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>
            <a:off x="4577836" y="3334791"/>
            <a:ext cx="3378529" cy="31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50"/>
              <a:buFont typeface="Arial"/>
              <a:buNone/>
            </a:pPr>
            <a:r>
              <a:rPr lang="en-US" sz="3650"/>
              <a:t>HOME HARDENING</a:t>
            </a:r>
            <a:endParaRPr/>
          </a:p>
        </p:txBody>
      </p:sp>
      <p:sp>
        <p:nvSpPr>
          <p:cNvPr id="168" name="Google Shape;168;p9"/>
          <p:cNvSpPr/>
          <p:nvPr/>
        </p:nvSpPr>
        <p:spPr>
          <a:xfrm rot="10800000">
            <a:off x="10270922" y="-14750"/>
            <a:ext cx="1948783" cy="556895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9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"/>
              <a:buNone/>
            </a:pPr>
            <a:endParaRPr sz="1400" b="1" i="0" u="none" strike="noStrike" cap="none">
              <a:solidFill>
                <a:schemeClr val="dk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69" name="Google Shape;169;p9"/>
          <p:cNvSpPr txBox="1"/>
          <p:nvPr/>
        </p:nvSpPr>
        <p:spPr>
          <a:xfrm>
            <a:off x="10241481" y="-14790"/>
            <a:ext cx="19505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Maintain Paint on Eaves </a:t>
            </a:r>
            <a:br>
              <a:rPr lang="en-US" sz="1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</a:br>
            <a:r>
              <a:rPr lang="en-US" sz="1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&amp; Fascia Boards</a:t>
            </a:r>
            <a:endParaRPr/>
          </a:p>
        </p:txBody>
      </p:sp>
      <p:sp>
        <p:nvSpPr>
          <p:cNvPr id="170" name="Google Shape;170;p9"/>
          <p:cNvSpPr txBox="1"/>
          <p:nvPr/>
        </p:nvSpPr>
        <p:spPr>
          <a:xfrm>
            <a:off x="4955459" y="-4450"/>
            <a:ext cx="2805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Clear Debris from Gutters &amp; Roof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>
            <a:spLocks noGrp="1"/>
          </p:cNvSpPr>
          <p:nvPr>
            <p:ph type="title"/>
          </p:nvPr>
        </p:nvSpPr>
        <p:spPr>
          <a:xfrm>
            <a:off x="270308" y="413868"/>
            <a:ext cx="10286855" cy="45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lang="en-US"/>
              <a:t>Defensible Space Zones</a:t>
            </a:r>
            <a:endParaRPr/>
          </a:p>
        </p:txBody>
      </p:sp>
      <p:sp>
        <p:nvSpPr>
          <p:cNvPr id="176" name="Google Shape;176;p10"/>
          <p:cNvSpPr txBox="1"/>
          <p:nvPr/>
        </p:nvSpPr>
        <p:spPr>
          <a:xfrm>
            <a:off x="332843" y="3469860"/>
            <a:ext cx="3476767" cy="75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5’ – 30’</a:t>
            </a:r>
            <a:endParaRPr/>
          </a:p>
          <a:p>
            <a:pPr marL="12700" marR="0" lvl="0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Lean, Clean &amp; Green Zone</a:t>
            </a:r>
            <a:endParaRPr sz="2400" b="1" i="0" u="none" strike="noStrike" cap="none">
              <a:solidFill>
                <a:schemeClr val="dk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77" name="Google Shape;177;p10"/>
          <p:cNvSpPr txBox="1"/>
          <p:nvPr/>
        </p:nvSpPr>
        <p:spPr>
          <a:xfrm>
            <a:off x="332843" y="1160583"/>
            <a:ext cx="1684852" cy="79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71E"/>
              </a:buClr>
              <a:buSzPts val="4000"/>
              <a:buFont typeface="Oswald"/>
              <a:buNone/>
            </a:pPr>
            <a:r>
              <a:rPr lang="en-US" sz="4000" b="1" i="0" u="none" strike="noStrike" cap="none">
                <a:solidFill>
                  <a:srgbClr val="FFD71E"/>
                </a:solidFill>
                <a:latin typeface="Oswald"/>
                <a:ea typeface="Oswald"/>
                <a:cs typeface="Oswald"/>
                <a:sym typeface="Oswald"/>
              </a:rPr>
              <a:t>ZONE 0</a:t>
            </a:r>
            <a:endParaRPr/>
          </a:p>
        </p:txBody>
      </p:sp>
      <p:sp>
        <p:nvSpPr>
          <p:cNvPr id="178" name="Google Shape;178;p10"/>
          <p:cNvSpPr txBox="1"/>
          <p:nvPr/>
        </p:nvSpPr>
        <p:spPr>
          <a:xfrm>
            <a:off x="332843" y="2830903"/>
            <a:ext cx="1684852" cy="79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6441"/>
              </a:buClr>
              <a:buSzPts val="4000"/>
              <a:buFont typeface="Oswald"/>
              <a:buNone/>
            </a:pPr>
            <a:r>
              <a:rPr lang="en-US" sz="4000" b="1" i="0" u="none" strike="noStrike" cap="none">
                <a:solidFill>
                  <a:srgbClr val="E56441"/>
                </a:solidFill>
                <a:latin typeface="Oswald"/>
                <a:ea typeface="Oswald"/>
                <a:cs typeface="Oswald"/>
                <a:sym typeface="Oswald"/>
              </a:rPr>
              <a:t>ZONE 1</a:t>
            </a:r>
            <a:endParaRPr/>
          </a:p>
        </p:txBody>
      </p:sp>
      <p:sp>
        <p:nvSpPr>
          <p:cNvPr id="179" name="Google Shape;179;p10"/>
          <p:cNvSpPr txBox="1"/>
          <p:nvPr/>
        </p:nvSpPr>
        <p:spPr>
          <a:xfrm>
            <a:off x="434405" y="4511169"/>
            <a:ext cx="1684852" cy="79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85E5"/>
              </a:buClr>
              <a:buSzPts val="4000"/>
              <a:buFont typeface="Oswald"/>
              <a:buNone/>
            </a:pPr>
            <a:r>
              <a:rPr lang="en-US" sz="4000" b="1" i="0" u="none" strike="noStrike" cap="none">
                <a:solidFill>
                  <a:srgbClr val="0385E5"/>
                </a:solidFill>
                <a:latin typeface="Oswald"/>
                <a:ea typeface="Oswald"/>
                <a:cs typeface="Oswald"/>
                <a:sym typeface="Oswald"/>
              </a:rPr>
              <a:t>ZONE 2</a:t>
            </a:r>
            <a:endParaRPr/>
          </a:p>
        </p:txBody>
      </p:sp>
      <p:sp>
        <p:nvSpPr>
          <p:cNvPr id="180" name="Google Shape;180;p10"/>
          <p:cNvSpPr txBox="1"/>
          <p:nvPr/>
        </p:nvSpPr>
        <p:spPr>
          <a:xfrm>
            <a:off x="332842" y="1789593"/>
            <a:ext cx="6094207" cy="75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0 - 5’</a:t>
            </a:r>
            <a:endParaRPr/>
          </a:p>
          <a:p>
            <a:pPr marL="12700" marR="0" lvl="0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Ember Resistant Zone</a:t>
            </a:r>
            <a:endParaRPr/>
          </a:p>
        </p:txBody>
      </p:sp>
      <p:sp>
        <p:nvSpPr>
          <p:cNvPr id="181" name="Google Shape;181;p10"/>
          <p:cNvSpPr txBox="1"/>
          <p:nvPr/>
        </p:nvSpPr>
        <p:spPr>
          <a:xfrm>
            <a:off x="434405" y="5159474"/>
            <a:ext cx="6094207" cy="75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30’ – To Property Line</a:t>
            </a:r>
            <a:endParaRPr/>
          </a:p>
          <a:p>
            <a:pPr marL="12700" marR="0" lvl="0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Fuel Reduction Zone</a:t>
            </a:r>
            <a:endParaRPr/>
          </a:p>
        </p:txBody>
      </p:sp>
      <p:pic>
        <p:nvPicPr>
          <p:cNvPr id="182" name="Google Shape;182;p10" descr="Diagram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9561" y="1436907"/>
            <a:ext cx="7072387" cy="4818931"/>
          </a:xfrm>
          <a:prstGeom prst="rect">
            <a:avLst/>
          </a:prstGeom>
          <a:gradFill>
            <a:gsLst>
              <a:gs pos="0">
                <a:srgbClr val="EFF7FC"/>
              </a:gs>
              <a:gs pos="74000">
                <a:srgbClr val="72C4E9"/>
              </a:gs>
              <a:gs pos="83000">
                <a:srgbClr val="72C4E9"/>
              </a:gs>
              <a:gs pos="100000">
                <a:srgbClr val="A1D6F0"/>
              </a:gs>
            </a:gsLst>
            <a:lin ang="5400000" scaled="0"/>
          </a:gra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489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/>
        </p:nvPicPr>
        <p:blipFill rotWithShape="1">
          <a:blip r:embed="rId3">
            <a:alphaModFix/>
          </a:blip>
          <a:srcRect t="15180"/>
          <a:stretch/>
        </p:blipFill>
        <p:spPr>
          <a:xfrm>
            <a:off x="-2" y="2651760"/>
            <a:ext cx="12192002" cy="421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 rotWithShape="1">
          <a:blip r:embed="rId4">
            <a:alphaModFix/>
          </a:blip>
          <a:srcRect t="11459"/>
          <a:stretch/>
        </p:blipFill>
        <p:spPr>
          <a:xfrm>
            <a:off x="3644902" y="3880632"/>
            <a:ext cx="5216879" cy="2977369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0" name="Google Shape;190;p11"/>
          <p:cNvPicPr preferRelativeResize="0"/>
          <p:nvPr/>
        </p:nvPicPr>
        <p:blipFill rotWithShape="1">
          <a:blip r:embed="rId5">
            <a:alphaModFix/>
          </a:blip>
          <a:srcRect l="39479" b="25000"/>
          <a:stretch/>
        </p:blipFill>
        <p:spPr>
          <a:xfrm>
            <a:off x="8901498" y="3570296"/>
            <a:ext cx="3290503" cy="3287705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1" name="Google Shape;191;p11"/>
          <p:cNvSpPr/>
          <p:nvPr/>
        </p:nvSpPr>
        <p:spPr>
          <a:xfrm>
            <a:off x="9368550" y="6486300"/>
            <a:ext cx="2824500" cy="3729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Remove All Combustible Materials</a:t>
            </a:r>
            <a:endParaRPr/>
          </a:p>
        </p:txBody>
      </p:sp>
      <p:pic>
        <p:nvPicPr>
          <p:cNvPr id="192" name="Google Shape;192;p11"/>
          <p:cNvPicPr preferRelativeResize="0"/>
          <p:nvPr/>
        </p:nvPicPr>
        <p:blipFill rotWithShape="1">
          <a:blip r:embed="rId6">
            <a:alphaModFix/>
          </a:blip>
          <a:srcRect l="632" t="13025" r="2409"/>
          <a:stretch/>
        </p:blipFill>
        <p:spPr>
          <a:xfrm>
            <a:off x="8901498" y="-25678"/>
            <a:ext cx="3290501" cy="3570295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3" name="Google Shape;193;p11"/>
          <p:cNvSpPr/>
          <p:nvPr/>
        </p:nvSpPr>
        <p:spPr>
          <a:xfrm>
            <a:off x="9287877" y="3189073"/>
            <a:ext cx="2901811" cy="368383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Install Metal Gates In The 0-5ft Zone</a:t>
            </a:r>
            <a:endParaRPr/>
          </a:p>
        </p:txBody>
      </p:sp>
      <p:sp>
        <p:nvSpPr>
          <p:cNvPr id="194" name="Google Shape;194;p11"/>
          <p:cNvSpPr/>
          <p:nvPr/>
        </p:nvSpPr>
        <p:spPr>
          <a:xfrm>
            <a:off x="3677570" y="6502901"/>
            <a:ext cx="1625415" cy="355099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 SemiBold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Hardscape Yards</a:t>
            </a:r>
            <a:endParaRPr/>
          </a:p>
        </p:txBody>
      </p:sp>
      <p:sp>
        <p:nvSpPr>
          <p:cNvPr id="195" name="Google Shape;195;p11"/>
          <p:cNvSpPr txBox="1"/>
          <p:nvPr/>
        </p:nvSpPr>
        <p:spPr>
          <a:xfrm>
            <a:off x="4608090" y="2809843"/>
            <a:ext cx="3290501" cy="107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71E"/>
              </a:buClr>
              <a:buSzPct val="100000"/>
              <a:buFont typeface="Oswald"/>
              <a:buNone/>
            </a:pPr>
            <a:r>
              <a:rPr lang="en-US" sz="4500" b="1" i="0" u="none" strike="noStrike" cap="none">
                <a:solidFill>
                  <a:srgbClr val="FFD71E"/>
                </a:solidFill>
                <a:latin typeface="Oswald"/>
                <a:ea typeface="Oswald"/>
                <a:cs typeface="Oswald"/>
                <a:sym typeface="Oswald"/>
              </a:rPr>
              <a:t>ZONE 0</a:t>
            </a:r>
            <a:br>
              <a:rPr lang="en-US" sz="1800" b="1" i="0" u="none" strike="noStrike" cap="none">
                <a:solidFill>
                  <a:srgbClr val="0085E5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2100" b="1" i="0" u="none" strike="noStrike" cap="none">
                <a:solidFill>
                  <a:srgbClr val="FFF2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0 - 5’</a:t>
            </a:r>
            <a:endParaRPr sz="2100" b="0" i="0" u="none" strike="noStrike" cap="none">
              <a:solidFill>
                <a:srgbClr val="FFF29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6" name="Google Shape;196;p11"/>
          <p:cNvPicPr preferRelativeResize="0"/>
          <p:nvPr/>
        </p:nvPicPr>
        <p:blipFill rotWithShape="1">
          <a:blip r:embed="rId7">
            <a:alphaModFix/>
          </a:blip>
          <a:srcRect l="943" t="28614" r="204" b="20393"/>
          <a:stretch/>
        </p:blipFill>
        <p:spPr>
          <a:xfrm>
            <a:off x="3709787" y="-25680"/>
            <a:ext cx="5161243" cy="267744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7" name="Google Shape;197;p11"/>
          <p:cNvSpPr/>
          <p:nvPr/>
        </p:nvSpPr>
        <p:spPr>
          <a:xfrm>
            <a:off x="3839625" y="2358650"/>
            <a:ext cx="4889400" cy="2931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swald SemiBold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Replace natural fiber doormats with Ignition Resistant Materials</a:t>
            </a:r>
            <a:endParaRPr/>
          </a:p>
        </p:txBody>
      </p:sp>
      <p:pic>
        <p:nvPicPr>
          <p:cNvPr id="198" name="Google Shape;198;p11" descr="Black Wrought Iron Tabletop Patio &amp; Garden Furniture Sets for sale | eBay"/>
          <p:cNvPicPr preferRelativeResize="0"/>
          <p:nvPr/>
        </p:nvPicPr>
        <p:blipFill rotWithShape="1">
          <a:blip r:embed="rId8">
            <a:alphaModFix/>
          </a:blip>
          <a:srcRect l="2950" t="16563" r="2890" b="10617"/>
          <a:stretch/>
        </p:blipFill>
        <p:spPr>
          <a:xfrm>
            <a:off x="21377" y="7828"/>
            <a:ext cx="3644185" cy="371472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9" name="Google Shape;199;p11"/>
          <p:cNvSpPr/>
          <p:nvPr/>
        </p:nvSpPr>
        <p:spPr>
          <a:xfrm rot="5400000">
            <a:off x="1065055" y="-1052126"/>
            <a:ext cx="307779" cy="242768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None/>
            </a:pPr>
            <a:endParaRPr sz="1600" b="1" i="0" u="none" strike="noStrike" cap="none">
              <a:solidFill>
                <a:schemeClr val="dk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200" name="Google Shape;200;p11" descr="r/Wellthatsucks - My entire trash can melted"/>
          <p:cNvPicPr preferRelativeResize="0"/>
          <p:nvPr/>
        </p:nvPicPr>
        <p:blipFill rotWithShape="1">
          <a:blip r:embed="rId9">
            <a:alphaModFix/>
          </a:blip>
          <a:srcRect l="18254" t="37970" r="722" b="5117"/>
          <a:stretch/>
        </p:blipFill>
        <p:spPr>
          <a:xfrm>
            <a:off x="0" y="3429001"/>
            <a:ext cx="3665560" cy="3421171"/>
          </a:xfrm>
          <a:prstGeom prst="rect">
            <a:avLst/>
          </a:prstGeom>
          <a:noFill/>
          <a:ln w="2857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1" name="Google Shape;201;p11"/>
          <p:cNvSpPr/>
          <p:nvPr/>
        </p:nvSpPr>
        <p:spPr>
          <a:xfrm rot="5400000">
            <a:off x="543983" y="2856101"/>
            <a:ext cx="580888" cy="1701691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None/>
            </a:pPr>
            <a:endParaRPr sz="1600" b="1" i="0" u="none" strike="noStrike" cap="none">
              <a:solidFill>
                <a:schemeClr val="dk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02" name="Google Shape;202;p11"/>
          <p:cNvSpPr txBox="1"/>
          <p:nvPr/>
        </p:nvSpPr>
        <p:spPr>
          <a:xfrm>
            <a:off x="-22851" y="22244"/>
            <a:ext cx="25417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Non-combustible patio furniture</a:t>
            </a:r>
            <a:endParaRPr/>
          </a:p>
        </p:txBody>
      </p:sp>
      <p:sp>
        <p:nvSpPr>
          <p:cNvPr id="203" name="Google Shape;203;p11"/>
          <p:cNvSpPr txBox="1"/>
          <p:nvPr/>
        </p:nvSpPr>
        <p:spPr>
          <a:xfrm>
            <a:off x="47085" y="3489583"/>
            <a:ext cx="170169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Relocate Trash Cans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Outside 0-5ft Zone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1376</Words>
  <Application>Microsoft Office PowerPoint</Application>
  <PresentationFormat>Widescreen</PresentationFormat>
  <Paragraphs>207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Helvetica Neue</vt:lpstr>
      <vt:lpstr>Calibri</vt:lpstr>
      <vt:lpstr>Arial</vt:lpstr>
      <vt:lpstr>Oswald SemiBold</vt:lpstr>
      <vt:lpstr>Oswald</vt:lpstr>
      <vt:lpstr>Noto Sans Symbols</vt:lpstr>
      <vt:lpstr>Play</vt:lpstr>
      <vt:lpstr>office theme</vt:lpstr>
      <vt:lpstr>Wildfire Planning &amp; Preparedness  San Jose Fire Department Fire Captain Anthony Ibarra September 17, 2025</vt:lpstr>
      <vt:lpstr>Introduction</vt:lpstr>
      <vt:lpstr>Wildland Areas Within San José</vt:lpstr>
      <vt:lpstr>Wildland Firefighter Operations</vt:lpstr>
      <vt:lpstr>  </vt:lpstr>
      <vt:lpstr>Three Types of Fire Exposure</vt:lpstr>
      <vt:lpstr>HOME HARDENING</vt:lpstr>
      <vt:lpstr>Defensible Space Zones</vt:lpstr>
      <vt:lpstr>PowerPoint Presentation</vt:lpstr>
      <vt:lpstr>ZONE 1 5’ – 30’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Stay Informed</vt:lpstr>
      <vt:lpstr>Genasys Protect Evacuation Tool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Williams, James A</dc:creator>
  <cp:lastModifiedBy>John Hesler</cp:lastModifiedBy>
  <cp:revision>1</cp:revision>
  <dcterms:created xsi:type="dcterms:W3CDTF">2025-03-27T22:02:49Z</dcterms:created>
  <dcterms:modified xsi:type="dcterms:W3CDTF">2025-09-18T04:50:41Z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0x010100FE2937556491134CA2BB2AA08D023532</vt:lpwstr>
  </property>
</Properties>
</file>